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0"/>
  </p:notesMasterIdLst>
  <p:sldIdLst>
    <p:sldId id="256" r:id="rId5"/>
    <p:sldId id="320" r:id="rId6"/>
    <p:sldId id="258" r:id="rId7"/>
    <p:sldId id="263" r:id="rId8"/>
    <p:sldId id="260" r:id="rId9"/>
    <p:sldId id="261" r:id="rId10"/>
    <p:sldId id="262" r:id="rId11"/>
    <p:sldId id="305" r:id="rId12"/>
    <p:sldId id="264" r:id="rId13"/>
    <p:sldId id="265" r:id="rId14"/>
    <p:sldId id="268" r:id="rId15"/>
    <p:sldId id="269" r:id="rId16"/>
    <p:sldId id="270" r:id="rId17"/>
    <p:sldId id="271" r:id="rId18"/>
    <p:sldId id="306" r:id="rId19"/>
    <p:sldId id="307" r:id="rId20"/>
    <p:sldId id="308" r:id="rId21"/>
    <p:sldId id="309" r:id="rId22"/>
    <p:sldId id="310" r:id="rId23"/>
    <p:sldId id="311" r:id="rId24"/>
    <p:sldId id="312" r:id="rId25"/>
    <p:sldId id="313" r:id="rId26"/>
    <p:sldId id="314" r:id="rId27"/>
    <p:sldId id="315" r:id="rId28"/>
    <p:sldId id="282" r:id="rId29"/>
    <p:sldId id="283" r:id="rId30"/>
    <p:sldId id="286" r:id="rId31"/>
    <p:sldId id="288" r:id="rId32"/>
    <p:sldId id="292" r:id="rId33"/>
    <p:sldId id="293" r:id="rId34"/>
    <p:sldId id="294" r:id="rId35"/>
    <p:sldId id="299" r:id="rId36"/>
    <p:sldId id="300" r:id="rId37"/>
    <p:sldId id="321" r:id="rId38"/>
    <p:sldId id="316" r:id="rId39"/>
    <p:sldId id="317" r:id="rId40"/>
    <p:sldId id="322" r:id="rId41"/>
    <p:sldId id="323" r:id="rId42"/>
    <p:sldId id="324" r:id="rId43"/>
    <p:sldId id="325" r:id="rId44"/>
    <p:sldId id="319" r:id="rId45"/>
    <p:sldId id="318" r:id="rId46"/>
    <p:sldId id="296" r:id="rId47"/>
    <p:sldId id="297" r:id="rId48"/>
    <p:sldId id="298" r:id="rId49"/>
  </p:sldIdLst>
  <p:sldSz cx="9144000" cy="5143500" type="screen16x9"/>
  <p:notesSz cx="6858000" cy="9144000"/>
  <p:embeddedFontLst>
    <p:embeddedFont>
      <p:font typeface="Helvetica Neue" panose="020B0604020202020204"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Proxima Nova" panose="020B0604020202020204" charset="0"/>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Roboto Light" panose="02000000000000000000" pitchFamily="2" charset="0"/>
      <p:regular r:id="rId67"/>
      <p:bold r:id="rId68"/>
      <p:italic r:id="rId69"/>
      <p:boldItalic r:id="rId70"/>
    </p:embeddedFont>
    <p:embeddedFont>
      <p:font typeface="Roboto Thin" panose="02000000000000000000" pitchFamily="2" charset="0"/>
      <p:regular r:id="rId71"/>
      <p:bold r:id="rId72"/>
      <p:italic r:id="rId73"/>
      <p:boldItalic r:id="rId74"/>
    </p:embeddedFont>
    <p:embeddedFont>
      <p:font typeface="Segoe UI" panose="020B0502040204020203"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B8047-7B72-4494-B9D1-1A4851C3AEDC}" v="12" vWet="16" dt="2023-08-29T10:59:39.326"/>
    <p1510:client id="{4123F12A-AB96-4B70-A472-6DE840FADE67}" v="11" dt="2023-08-29T11:01:00.548"/>
    <p1510:client id="{643D6B93-CB59-5E13-1BC5-C39C75953080}" v="2" dt="2023-09-01T09:15:39.970"/>
    <p1510:client id="{8A04CFC2-B3FE-4771-BD82-0A4EE6DF437E}" v="30" dt="2023-08-29T11:50:27.262"/>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5033" autoAdjust="0"/>
  </p:normalViewPr>
  <p:slideViewPr>
    <p:cSldViewPr>
      <p:cViewPr varScale="1">
        <p:scale>
          <a:sx n="109" d="100"/>
          <a:sy n="109" d="100"/>
        </p:scale>
        <p:origin x="734" y="101"/>
      </p:cViewPr>
      <p:guideLst>
        <p:guide orient="horz" pos="1620"/>
        <p:guide pos="2880"/>
      </p:guideLst>
    </p:cSldViewPr>
  </p:slideViewPr>
  <p:outlineViewPr>
    <p:cViewPr>
      <p:scale>
        <a:sx n="33" d="100"/>
        <a:sy n="33" d="100"/>
      </p:scale>
      <p:origin x="0" y="-919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3.fntdata"/><Relationship Id="rId68" Type="http://schemas.openxmlformats.org/officeDocument/2006/relationships/font" Target="fonts/font18.fntdata"/><Relationship Id="rId84" Type="http://schemas.microsoft.com/office/2018/10/relationships/authors" Targe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11.fntdata"/><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4.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3.xml"/><Relationship Id="rId71"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11:47:41.858"/>
    </inkml:context>
    <inkml:brush xml:id="br0">
      <inkml:brushProperty name="width" value="0.35" units="cm"/>
      <inkml:brushProperty name="height" value="0.35" units="cm"/>
      <inkml:brushProperty name="color" value="#FFFFFF"/>
    </inkml:brush>
  </inkml:definitions>
  <inkml:trace contextRef="#ctx0" brushRef="#br0">9964 83 24575,'-7'1'0,"-1"0"0,1 0 0,0 1 0,0 0 0,-11 6 0,-11 2 0,-15-2 0,1-2 0,-1-3 0,0 0 0,-68-7 0,13 2 0,34 2 0,0-3 0,-108-17 0,104 6 0,-1 4 0,-128-3 0,49 12 0,-161 4 0,210 6 0,-40 2 0,-832-12 0,936-1 0,-39-6 0,-34-2 0,-545 10 0,636 2 0,0 0 0,0 0 0,0 2 0,-19 6 0,18-5 0,-1 0 0,1-1 0,-25 2 0,-134 8 0,-20 3 0,141-12 0,-60-3 0,62-2 0,-69 8 0,9 2 0,-179-6 0,157-6 0,-9-8 0,-2-1 0,-69 0 0,88 2 0,-153 8 0,118 4 0,-365-3 0,498-2 0,-41-6 0,-23-2 0,-62-5 0,157 15 0,-78-6 0,-125 6 0,86 2 0,-143 13 0,179-9 0,-142-8 0,145-7 0,-149-34 0,43 4 0,123 33 0,-1 2 0,-85 5 0,41 1 0,47 1 0,1 3 0,-80 17 0,19-2 0,78-17 0,-52 0 0,57-5 0,1 3 0,-45 7 0,-40 15 0,86-20 0,25-3 0,0-1 0,0 2 0,0-1 0,0 1 0,0 1 0,0 0 0,1 0 0,0 0 0,-1 1 0,-9 7 0,13-8 0,-9 7 0,1 0 0,0 0 0,-15 17 0,24-23 0,1 0 0,-1 1 0,1 0 0,0 0 0,0 0 0,1 0 0,-1 0 0,1 1 0,0-1 0,1 0 0,0 1 0,-1 0 0,1 9 0,1-14 0,-1 1 0,2 0 0,-1-1 0,0 1 0,0 0 0,0-1 0,1 1 0,-1 0 0,1-1 0,-1 1 0,1-1 0,0 1 0,0-1 0,-1 1 0,1-1 0,0 1 0,0-1 0,1 0 0,1 2 0,0 0 0,0-1 0,0 0 0,1 0 0,-1 0 0,1 0 0,-1-1 0,1 1 0,5 0 0,7 2 0,0-2 0,1 0 0,19 0 0,-30-2 0,21 1 0,-2-1 0,0 2 0,0 0 0,-1 1 0,42 12 0,-28-5 0,0-1 0,1-2 0,74 5 0,123-12 0,-107-2 0,128 22 0,8-1 0,-70-20-1365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107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482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081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8, BUT SHOULD BE UPDATED REGULARLY</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link your evidence to each of the Intended Learning Outcomes of this block.</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b4f495656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b4f495656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0594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3897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094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194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602ea5a7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602ea5a7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720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725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602ea5a7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602ea5a7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32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247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UPDATED EVERY WEEK</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p>
          <a:p>
            <a:pPr marL="0" lvl="0" indent="0" algn="l" rtl="0">
              <a:spcBef>
                <a:spcPts val="0"/>
              </a:spcBef>
              <a:spcAft>
                <a:spcPts val="0"/>
              </a:spcAft>
              <a:buNone/>
            </a:pPr>
            <a:endParaRPr dirty="0"/>
          </a:p>
          <a:p>
            <a:pPr marL="0" lvl="0" indent="0" algn="l" rtl="0">
              <a:spcBef>
                <a:spcPts val="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0"/>
              </a:spcBef>
              <a:spcAft>
                <a:spcPts val="0"/>
              </a:spcAft>
              <a:buNone/>
            </a:pPr>
            <a:r>
              <a:rPr lang="en" dirty="0"/>
              <a:t>(Some reflection is almost always a good idea as it provides the foundation for Section C.)</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602ea5a7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602ea5a7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754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p>
          <a:p>
            <a:pPr marL="0" lvl="0" indent="0" algn="l" rtl="0">
              <a:spcBef>
                <a:spcPts val="0"/>
              </a:spcBef>
              <a:spcAft>
                <a:spcPts val="0"/>
              </a:spcAft>
              <a:buNone/>
            </a:pPr>
            <a:endParaRPr/>
          </a:p>
          <a:p>
            <a:pPr marL="0" lvl="0" indent="0" algn="l" rtl="0">
              <a:spcBef>
                <a:spcPts val="0"/>
              </a:spcBef>
              <a:spcAft>
                <a:spcPts val="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Copy and paste the feedback from the previous block’s assessment into the text box.</a:t>
            </a:r>
            <a:endParaRPr dirty="0"/>
          </a:p>
          <a:p>
            <a:pPr marL="0" lvl="0" indent="0" algn="l" rtl="0">
              <a:spcBef>
                <a:spcPts val="0"/>
              </a:spcBef>
              <a:spcAft>
                <a:spcPts val="0"/>
              </a:spcAft>
              <a:buNone/>
            </a:pPr>
            <a:r>
              <a:rPr lang="en" dirty="0"/>
              <a:t>Copy and paste the bullet points you listed on the “Lessons Learned” page in section C of your last block’s log.</a:t>
            </a:r>
            <a:endParaRPr dirty="0"/>
          </a:p>
          <a:p>
            <a:pPr marL="0" lvl="0" indent="0" algn="l" rtl="0">
              <a:spcBef>
                <a:spcPts val="0"/>
              </a:spcBef>
              <a:spcAft>
                <a:spcPts val="0"/>
              </a:spcAft>
              <a:buNone/>
            </a:pPr>
            <a:r>
              <a:rPr lang="en" dirty="0"/>
              <a:t>Compare the grade you gave yourself with the grade you received, and reevaluate or restate your feeling on your current level of progress.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endParaRPr lang="en"/>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a:t>
            </a:r>
          </a:p>
          <a:p>
            <a:pPr marL="0" lvl="0" indent="0" algn="l" rtl="0">
              <a:spcBef>
                <a:spcPts val="0"/>
              </a:spcBef>
              <a:spcAft>
                <a:spcPts val="0"/>
              </a:spcAft>
              <a:buNone/>
            </a:pPr>
            <a:endParaRPr lang="en"/>
          </a:p>
          <a:p>
            <a:pPr marL="0" lvl="0" indent="0" algn="l" rtl="0">
              <a:spcBef>
                <a:spcPts val="0"/>
              </a:spcBef>
              <a:spcAft>
                <a:spcPts val="0"/>
              </a:spcAft>
              <a:buNone/>
            </a:pPr>
            <a:r>
              <a:rPr lang="en"/>
              <a:t>Note: some of the required information may be captured in production documents such as your work log or peer reviews. 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US"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2021-22A FGA1.P1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Folder: </a:t>
            </a:r>
            <a:endParaRPr>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redaUniversityADSAI/2023-24b-fai1-adsai-PetarPaskalev232725/blob/main/Data_lab%20preparation/week2_day1_questions.pdf"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github.com/BredaUniversityADSAI/2023-24b-fai1-adsai-PetarPaskalev232725/tree/main/Hand-outs_checklist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BredaUniversityADSAI/2023-24b-fai1-adsai-PetarPaskalev232725/blob/main/Deliverables/NAC_project/DataLab_I_Week3_NAC_Preprocessing_1.ipynb.ipynb" TargetMode="External"/><Relationship Id="rId13" Type="http://schemas.openxmlformats.org/officeDocument/2006/relationships/image" Target="../media/image6.png"/><Relationship Id="rId3" Type="http://schemas.openxmlformats.org/officeDocument/2006/relationships/hyperlink" Target="https://github.com/BredaUniversityADSAI/2023-24b-fai1-adsai-PetarPaskalev232725/blob/main/Deliverables/DeliverablesILO7/EleOpeMat_232725.ipynb" TargetMode="External"/><Relationship Id="rId7" Type="http://schemas.openxmlformats.org/officeDocument/2006/relationships/hyperlink" Target="https://github.com/BredaUniversityADSAI/2023-24b-fai1-adsai-PetarPaskalev232725/blob/main/Deliverables/NAC_project/Week3DataPrep1_232725.ipynb" TargetMode="External"/><Relationship Id="rId12" Type="http://schemas.openxmlformats.org/officeDocument/2006/relationships/hyperlink" Target="https://github.com/BredaUniversityADSAI/2023-24b-fai1-adsai-PetarPaskalev232725/blob/main/Deliverables/NAC_project/DataLab_II_Week3_NAC_Analysis.ipynb.ipynb"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github.com/BredaUniversityADSAI/2023-24b-fai1-adsai-PetarPaskalev232725/blob/main/Data_lab%20preparation/Week3_DataLabPrep1_NumPy1_232725.ipynb" TargetMode="External"/><Relationship Id="rId11" Type="http://schemas.openxmlformats.org/officeDocument/2006/relationships/hyperlink" Target="https://github.com/BredaUniversityADSAI/2023-24b-fai1-adsai-PetarPaskalev232725/blob/main/Data_lab%20preparation/Week3DataPrep3_streamlit_232725.ipynb" TargetMode="External"/><Relationship Id="rId5" Type="http://schemas.openxmlformats.org/officeDocument/2006/relationships/hyperlink" Target="https://github.com/BredaUniversityADSAI/2023-24b-fai1-adsai-PetarPaskalev232725/tree/main/Deliverables/DeliverablesILO7" TargetMode="External"/><Relationship Id="rId10" Type="http://schemas.openxmlformats.org/officeDocument/2006/relationships/hyperlink" Target="https://github.com/BredaUniversityADSAI/2023-24b-fai1-adsai-PetarPaskalev232725/blob/main/Data_lab%20preparation/Week3DataPrep2_232725_API.ipynb.ipynb" TargetMode="External"/><Relationship Id="rId4" Type="http://schemas.openxmlformats.org/officeDocument/2006/relationships/hyperlink" Target="https://github.com/BredaUniversityADSAI/2023-24b-fai1-adsai-PetarPaskalev232725/blob/main/Deliverables/DeliverablesILO7/EleOpeCod_232725.ipynb" TargetMode="External"/><Relationship Id="rId9" Type="http://schemas.openxmlformats.org/officeDocument/2006/relationships/hyperlink" Target="https://github.com/BredaUniversityADSAI/2023-24b-fai1-adsai-PetarPaskalev232725/blob/main/Deliverables/NAC_project/football_data.csv"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ithub.com/BredaUniversityADSAI/2023-24b-fai1-adsai-PetarPaskalev232725/blob/main/Data_lab%20preparation/Week4DataLabPrep_1_FeatureEngg_LRbasics_232725.ipynb" TargetMode="External"/><Relationship Id="rId7" Type="http://schemas.openxmlformats.org/officeDocument/2006/relationships/hyperlink" Target="https://github.com/BredaUniversityADSAI/2023-24b-fai1-adsai-PetarPaskalev232725/blob/main/Deliverables/NAC_project/Week4DataLabII_NACplayerclassification_232725.ipynb"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github.com/BredaUniversityADSAI/2023-24b-fai1-adsai-PetarPaskalev232725/blob/main/Data_lab%20preparation/Week4DataLabPrep_3_Introductiontoknn_232725.ipynb" TargetMode="External"/><Relationship Id="rId5" Type="http://schemas.openxmlformats.org/officeDocument/2006/relationships/hyperlink" Target="https://github.com/BredaUniversityADSAI/2023-24b-fai1-adsai-PetarPaskalev232725/blob/main/Data_lab%20preparation/Week4DataLabPrep_2_LogisticRegression_232725.ipynb" TargetMode="External"/><Relationship Id="rId10" Type="http://schemas.openxmlformats.org/officeDocument/2006/relationships/image" Target="../media/image9.png"/><Relationship Id="rId4" Type="http://schemas.openxmlformats.org/officeDocument/2006/relationships/hyperlink" Target="https://github.com/BredaUniversityADSAI/2023-24b-fai1-adsai-PetarPaskalev232725/blob/main/Deliverables/NAC_project/Week4DataLabI_LinearRegression_232725.ipynb" TargetMode="Externa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redaUniversityADSAI/2023-24b-fai1-adsai-PetarPaskalev232725/blob/main/Data_lab%20preparation/Week5DataLabPrep_1_clusteringandcrossvalid_studentid.ipynb"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github.com/BredaUniversityADSAI/2023-24b-fai1-adsai-PetarPaskalev232725/blob/main/Deliverables/NAC_project/Week5DataLab1_232725.ipynb" TargetMode="External"/><Relationship Id="rId4" Type="http://schemas.openxmlformats.org/officeDocument/2006/relationships/hyperlink" Target="https://github.com/BredaUniversityADSAI/2023-24b-fai1-adsai-PetarPaskalev232725/blob/main/Data_lab%20preparation/Week5DataLabPrep_2_scikit_learn_studentid.ipynb"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redaUniversityADSAI/2023-24b-fai1-adsai-PetarPaskalev232725/blob/main/Data_lab%20preparation/Week6DataLabPrep_1_scikit_learn_232725.ipynb" TargetMode="External"/><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github.com/BredaUniversityADSAI/2023-24b-fai1-adsai-PetarPaskalev232725/blob/main/Data_lab%20preparation/Week6DataLabPrep_2_HyperparameterTuning_232725.ipynb" TargetMode="External"/><Relationship Id="rId5" Type="http://schemas.openxmlformats.org/officeDocument/2006/relationships/hyperlink" Target="https://github.com/BredaUniversityADSAI/2023-24b-fai1-adsai-PetarPaskalev232725/blob/main/Deliverables/NAC_project/Week6DataLab1_RandomForests_232725.ipynb" TargetMode="External"/><Relationship Id="rId4" Type="http://schemas.openxmlformats.org/officeDocument/2006/relationships/hyperlink" Target="https://github.com/BredaUniversityADSAI/2023-24b-fai1-adsai-PetarPaskalev232725/blob/main/Data_lab%20preparation/Week6DataLabPrep_1_XGB_232725.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redaUniversityADSAI/2023-24b-fai1-adsai-PetarPaskalev232725/blob/main/Certificates/certificate-Dimensionality%20Reduction%20in%20Phyton.pd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BredaUniversityADSAI/2023-24b-fai1-adsai-PetarPaskalev232725/blob/main/Data_lab%20preparation/Phyton_Final_report_232725.ipynb"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redaUniversityADSAI/2023-24b-fai1-adsai-PetarPaskalev232725/blob/main/Evidencing/Work%20Log%202023-24Y1B%20ADS_AI.xlsx"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BredaUniversityADSAI/2023-24b-fai1-adsai-PetarPaskalev232725/blob/main/Deliverables/NAC_project/Paskallev_fPetar_232725_Year1BlockBReport.pdf"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hyperlink" Target="https://github.com/BredaUniversityADSAI/2023-24b-fai1-adsai-PetarPaskalev232725/blob/main/Dialogue_preapration_232725.pdf"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BredaUniversityADSAI/2023-24b-fai1-adsai-PetarPaskalev232725/blob/main/Deliverables/Week1DataLabII_Python_23725.ipynb"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hyperlink" Target="https://github.com/BredaUniversityADSAI/2023-24b-fai1-adsai-PetarPaskalev232725/blob/main/Deliverables/NAC_project/DataLab_I_Week3_NAC_Preprocessing_1.ipynb.ipynb"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BredaUniversityADSAI/2023-24b-fai1-adsai-PetarPaskalev232725/blob/main/Deliverables/NAC_project/Template_Final_Deliverable_Y1BlockB.ipynb"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hyperlink" Target="https://github.com/BredaUniversityADSAI/2023-24b-fai1-adsai-PetarPaskalev232725/blob/main/Deliverables/NAC_project/DataLab_I_Week3_NAC_Preprocessing_1.ipynb.ipynb"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BredaUniversityADSAI/2023-24b-fai1-adsai-PetarPaskalev232725/blob/main/Deliverables/NAC_project/Template_Final_Deliverable_Y1BlockB.ipynb"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hyperlink" Target="https://github.com/BredaUniversityADSAI/2023-24b-fai1-adsai-PetarPaskalev232725/blob/main/Dialogue_preapration_232725.pdf" TargetMode="External"/><Relationship Id="rId4" Type="http://schemas.openxmlformats.org/officeDocument/2006/relationships/hyperlink" Target="https://github.com/BredaUniversityADSAI/2023-24b-fai1-adsai-PetarPaskalev232725/blob/main/Deliverables/NAC_project/Paskallev_fPetar_232725_Year1BlockBReport.pdf"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BredaUniversityADSAI/2023-24b-fai1-adsai-PetarPaskalev232725/blob/main/Dialogue_preapration_232725.pdf"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hyperlink" Target="https://github.com/BredaUniversityADSAI/2023-24b-fai1-adsai-PetarPaskalev232725/blob/main/Deliverables/DeliverablesILO7/EleOpeCod_232725.ipynb" TargetMode="External"/><Relationship Id="rId5" Type="http://schemas.openxmlformats.org/officeDocument/2006/relationships/hyperlink" Target="https://github.com/BredaUniversityADSAI/2023-24b-fai1-adsai-PetarPaskalev232725/blob/main/Deliverables/DeliverablesILO7/LinRegNor_232725.ipynb.ipynb" TargetMode="External"/><Relationship Id="rId4" Type="http://schemas.openxmlformats.org/officeDocument/2006/relationships/hyperlink" Target="https://github.com/BredaUniversityADSAI/2023-24b-fai1-adsai-PetarPaskalev232725/blob/main/Deliverables/DeliverablesILO7/EleOpeMat_232725.ipyn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BredaUniversityADSAI/2023-24b-fai1-adsai-PetarPaskalev232725/blob/main/Certificates/certificate-%20Introduction%20to%20I%20mporting%20Data%20in%20Phyton.pdf" TargetMode="External"/><Relationship Id="rId3" Type="http://schemas.openxmlformats.org/officeDocument/2006/relationships/hyperlink" Target="https://github.com/BredaUniversityADSAI/2023-24b-fai1-adsai-PetarPaskalev232725/blob/main/Week1Day4_Numpy_Warmup_Dir_.txt" TargetMode="External"/><Relationship Id="rId7" Type="http://schemas.openxmlformats.org/officeDocument/2006/relationships/hyperlink" Target="https://github.com/BredaUniversityADSAI/2023-24b-fai1-adsai-PetarPaskalev232725/blob/main/Certificates/certificate-%20manipulation%20with%20pandas.pdf"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github.com/BredaUniversityADSAI/2023-24b-fai1-adsai-PetarPaskalev232725/blob/main/Deliverables/Week1DataLabII_Python_23725.ipynb" TargetMode="External"/><Relationship Id="rId11" Type="http://schemas.openxmlformats.org/officeDocument/2006/relationships/image" Target="../media/image5.png"/><Relationship Id="rId5" Type="http://schemas.openxmlformats.org/officeDocument/2006/relationships/hyperlink" Target="https://github.com/BredaUniversityADSAI/2023-24b-fai1-adsai-PetarPaskalev232725/blob/main/Data_lab%20preparation/Week1Day4_Numpy_Handson_studentid.ipynb" TargetMode="External"/><Relationship Id="rId10" Type="http://schemas.openxmlformats.org/officeDocument/2006/relationships/image" Target="../media/image4.png"/><Relationship Id="rId4" Type="http://schemas.openxmlformats.org/officeDocument/2006/relationships/hyperlink" Target="https://github.com/BredaUniversityADSAI/2023-24b-fai1-adsai-PetarPaskalev232725/blob/main/Week1Day4_Numpy_Warmup_Dir_232725.txt" TargetMode="Externa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 dirty="0">
                <a:latin typeface="Roboto"/>
                <a:ea typeface="Roboto"/>
                <a:cs typeface="Roboto"/>
                <a:sym typeface="Roboto"/>
              </a:rPr>
              <a:t>Petar Paskalev</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 dirty="0">
                <a:latin typeface="Roboto"/>
                <a:ea typeface="Roboto"/>
                <a:cs typeface="Roboto"/>
                <a:sym typeface="Roboto"/>
              </a:rPr>
              <a:t>232725</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«studentacademicproject»</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718275"/>
            <a:ext cx="2011800" cy="1260000"/>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 sz="1800" dirty="0">
                <a:solidFill>
                  <a:srgbClr val="434343"/>
                </a:solidFill>
              </a:rPr>
              <a:t>Learning Log </a:t>
            </a:r>
            <a:endParaRPr sz="1800" dirty="0">
              <a:solidFill>
                <a:srgbClr val="434343"/>
              </a:solidFill>
            </a:endParaRPr>
          </a:p>
          <a:p>
            <a:pPr marL="0" lvl="0" indent="0" algn="l" rtl="0">
              <a:lnSpc>
                <a:spcPct val="104000"/>
              </a:lnSpc>
              <a:spcBef>
                <a:spcPts val="800"/>
              </a:spcBef>
              <a:spcAft>
                <a:spcPts val="800"/>
              </a:spcAft>
              <a:buNone/>
            </a:pPr>
            <a:r>
              <a:rPr lang="en" sz="1800" dirty="0">
                <a:solidFill>
                  <a:srgbClr val="434343"/>
                </a:solidFill>
              </a:rPr>
              <a:t>«</a:t>
            </a:r>
            <a:r>
              <a:rPr lang="en" dirty="0">
                <a:solidFill>
                  <a:srgbClr val="434343"/>
                </a:solidFill>
              </a:rPr>
              <a:t>Y</a:t>
            </a:r>
            <a:r>
              <a:rPr lang="en" sz="1800" dirty="0">
                <a:solidFill>
                  <a:srgbClr val="434343"/>
                </a:solidFill>
              </a:rPr>
              <a:t>ear_</a:t>
            </a:r>
            <a:r>
              <a:rPr lang="en" dirty="0">
                <a:solidFill>
                  <a:srgbClr val="434343"/>
                </a:solidFill>
              </a:rPr>
              <a:t>1</a:t>
            </a:r>
            <a:r>
              <a:rPr lang="en" sz="1800" dirty="0">
                <a:solidFill>
                  <a:srgbClr val="434343"/>
                </a:solidFill>
              </a:rPr>
              <a:t>» «B</a:t>
            </a:r>
            <a:r>
              <a:rPr lang="en" dirty="0">
                <a:solidFill>
                  <a:srgbClr val="434343"/>
                </a:solidFill>
              </a:rPr>
              <a:t>lock_b</a:t>
            </a:r>
            <a:r>
              <a:rPr lang="en" sz="1800" dirty="0">
                <a:solidFill>
                  <a:srgbClr val="434343"/>
                </a:solidFill>
              </a:rPr>
              <a:t>» </a:t>
            </a:r>
            <a:endParaRPr sz="1800" dirty="0">
              <a:solidFill>
                <a:srgbClr val="434343"/>
              </a:solidFill>
            </a:endParaRPr>
          </a:p>
        </p:txBody>
      </p:sp>
      <p:sp>
        <p:nvSpPr>
          <p:cNvPr id="96" name="Google Shape;96;p12"/>
          <p:cNvSpPr txBox="1"/>
          <p:nvPr/>
        </p:nvSpPr>
        <p:spPr>
          <a:xfrm>
            <a:off x="-75050" y="4159425"/>
            <a:ext cx="1171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80000"/>
                </a:solidFill>
                <a:latin typeface="Roboto"/>
                <a:ea typeface="Roboto"/>
                <a:cs typeface="Roboto"/>
                <a:sym typeface="Roboto"/>
              </a:rPr>
              <a:t>Design by Marvin Damstra</a:t>
            </a:r>
            <a:endParaRPr sz="600">
              <a:solidFill>
                <a:srgbClr val="980000"/>
              </a:solidFill>
              <a:latin typeface="Roboto"/>
              <a:ea typeface="Roboto"/>
              <a:cs typeface="Roboto"/>
              <a:sym typeface="Roboto"/>
            </a:endParaRPr>
          </a:p>
        </p:txBody>
      </p:sp>
      <p:sp>
        <p:nvSpPr>
          <p:cNvPr id="2" name="TextBox 1">
            <a:extLst>
              <a:ext uri="{FF2B5EF4-FFF2-40B4-BE49-F238E27FC236}">
                <a16:creationId xmlns:a16="http://schemas.microsoft.com/office/drawing/2014/main" id="{F6DF244E-7A68-4325-B7D7-5C2B203F44F9}"/>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add text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8F4A5-71E2-A3AC-75A0-523F00D3D561}"/>
                  </a:ext>
                </a:extLst>
              </p14:cNvPr>
              <p14:cNvContentPartPr/>
              <p14:nvPr/>
            </p14:nvContentPartPr>
            <p14:xfrm>
              <a:off x="1955465" y="4528025"/>
              <a:ext cx="3587040" cy="156960"/>
            </p14:xfrm>
          </p:contentPart>
        </mc:Choice>
        <mc:Fallback xmlns="">
          <p:pic>
            <p:nvPicPr>
              <p:cNvPr id="3" name="Ink 2">
                <a:extLst>
                  <a:ext uri="{FF2B5EF4-FFF2-40B4-BE49-F238E27FC236}">
                    <a16:creationId xmlns:a16="http://schemas.microsoft.com/office/drawing/2014/main" id="{3F68F4A5-71E2-A3AC-75A0-523F00D3D561}"/>
                  </a:ext>
                </a:extLst>
              </p:cNvPr>
              <p:cNvPicPr/>
              <p:nvPr/>
            </p:nvPicPr>
            <p:blipFill>
              <a:blip r:embed="rId4"/>
              <a:stretch>
                <a:fillRect/>
              </a:stretch>
            </p:blipFill>
            <p:spPr>
              <a:xfrm>
                <a:off x="1892465" y="4465385"/>
                <a:ext cx="3712680" cy="2826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b="1" dirty="0" err="1"/>
              <a:t>Alesksandra</a:t>
            </a:r>
            <a:r>
              <a:rPr lang="en-US" b="1" dirty="0"/>
              <a:t> </a:t>
            </a:r>
            <a:r>
              <a:rPr lang="en-US" b="1" dirty="0" err="1"/>
              <a:t>Stancheva</a:t>
            </a:r>
            <a:r>
              <a:rPr lang="en-US" b="1" dirty="0"/>
              <a:t> – Helped me with setting up my packages.</a:t>
            </a:r>
          </a:p>
          <a:p>
            <a:pPr marL="182880" lvl="0" indent="-154940" algn="l" rtl="0">
              <a:spcBef>
                <a:spcPts val="0"/>
              </a:spcBef>
              <a:spcAft>
                <a:spcPts val="0"/>
              </a:spcAft>
              <a:buSzPts val="1000"/>
              <a:buChar char="●"/>
            </a:pPr>
            <a:r>
              <a:rPr lang="en-US" b="1" dirty="0" err="1"/>
              <a:t>Alkexhi</a:t>
            </a:r>
            <a:r>
              <a:rPr lang="en-US" b="1" dirty="0"/>
              <a:t> - helped me massively with figuring out how to install every package.</a:t>
            </a:r>
          </a:p>
          <a:p>
            <a:pPr marL="182880" lvl="0" indent="-154940" algn="l" rtl="0">
              <a:spcBef>
                <a:spcPts val="0"/>
              </a:spcBef>
              <a:spcAft>
                <a:spcPts val="0"/>
              </a:spcAft>
              <a:buSzPts val="1000"/>
              <a:buChar char="●"/>
            </a:pPr>
            <a:r>
              <a:rPr lang="en-US" b="1" dirty="0"/>
              <a:t>Santiago (year 3) - You are doing alright, guys. Just keep going.</a:t>
            </a:r>
            <a:endParaRPr lang="en-US"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dirty="0"/>
              <a:t>Monday – Understanding concepts of ethics and business as well where do we meet them in AI. As well catching up on Friday assignment from last week </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Tuesday -   started my report making my Title for the report and also learning about Critical Thinking and reasoning </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Wednesday – Got introduced about APA’s and bias free language </a:t>
            </a:r>
            <a:br>
              <a:rPr lang="en-US" dirty="0"/>
            </a:br>
            <a:r>
              <a:rPr lang="en-US" dirty="0"/>
              <a:t>and all the different writing styles. Additional how to citate in the right way  </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Thursday – Getting ready for the dialogue. Learning more about the GDPR.</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Friday – Started doing the things for next week. Participated in the Dialogue </a:t>
            </a:r>
            <a:endParaRPr dirty="0"/>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27940" lvl="0" indent="0" algn="l" rtl="0">
              <a:spcBef>
                <a:spcPts val="0"/>
              </a:spcBef>
              <a:spcAft>
                <a:spcPts val="0"/>
              </a:spcAft>
              <a:buSzPts val="1000"/>
              <a:buNone/>
            </a:pPr>
            <a:r>
              <a:rPr lang="en-US" dirty="0"/>
              <a:t>The week went really hard for me I don’t like writing and the question that we needed to write about the dialogue were really vague. In the discussion meeting we had same points but we still argued. Cause it wasn’t clear what we were trying to achieve.</a:t>
            </a:r>
          </a:p>
          <a:p>
            <a:pPr marL="27940" lvl="0" indent="0" algn="l" rtl="0">
              <a:spcBef>
                <a:spcPts val="0"/>
              </a:spcBef>
              <a:spcAft>
                <a:spcPts val="0"/>
              </a:spcAft>
              <a:buSzPts val="1000"/>
              <a:buNone/>
            </a:pPr>
            <a:endParaRPr lang="en-US" dirty="0"/>
          </a:p>
          <a:p>
            <a:pPr marL="27940" lvl="0" indent="0" algn="l" rtl="0">
              <a:spcBef>
                <a:spcPts val="0"/>
              </a:spcBef>
              <a:spcAft>
                <a:spcPts val="0"/>
              </a:spcAft>
              <a:buSzPts val="1000"/>
              <a:buNone/>
            </a:pPr>
            <a:endParaRPr lang="en-US" dirty="0"/>
          </a:p>
          <a:p>
            <a:pPr marL="27940" indent="0">
              <a:buNone/>
            </a:pPr>
            <a:r>
              <a:rPr lang="en-US" dirty="0"/>
              <a:t> </a:t>
            </a:r>
            <a:r>
              <a:rPr lang="en-US" sz="1400" dirty="0"/>
              <a:t>Evidence: </a:t>
            </a:r>
          </a:p>
          <a:p>
            <a:pPr marL="27940" indent="0">
              <a:buNone/>
            </a:pPr>
            <a:r>
              <a:rPr lang="en-US" dirty="0">
                <a:hlinkClick r:id="rId3"/>
              </a:rPr>
              <a:t>https://github.com/BredaUniversityADSAI/2023-24b-fai1-adsai-PetarPaskalev232725/blob/main/Data_lab%20preparation/week2_day1_questions.pdf</a:t>
            </a:r>
            <a:r>
              <a:rPr lang="en-US" dirty="0"/>
              <a:t> </a:t>
            </a:r>
            <a:br>
              <a:rPr lang="en-US" dirty="0"/>
            </a:br>
            <a:r>
              <a:rPr lang="en-US" dirty="0">
                <a:hlinkClick r:id="rId4"/>
              </a:rPr>
              <a:t>https://github.com/BredaUniversityADSAI/2023-24b-fai1-adsai-PetarPaskalev232725/tree/main/Hand-outs_checklists</a:t>
            </a:r>
            <a:endParaRPr lang="en-US" dirty="0"/>
          </a:p>
          <a:p>
            <a:pPr marL="27940" indent="0">
              <a:buNone/>
            </a:pPr>
            <a:endParaRPr lang="en-US" dirty="0"/>
          </a:p>
          <a:p>
            <a:pPr marL="27940" lvl="0" indent="0" algn="l" rtl="0">
              <a:spcBef>
                <a:spcPts val="0"/>
              </a:spcBef>
              <a:spcAft>
                <a:spcPts val="0"/>
              </a:spcAft>
              <a:buSzPts val="1000"/>
              <a:buNone/>
            </a:pPr>
            <a:endParaRPr lang="en-150" dirty="0">
              <a:solidFill>
                <a:schemeClr val="tx2">
                  <a:lumMod val="10000"/>
                </a:schemeClr>
              </a:solidFill>
            </a:endParaRP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endParaRPr dirty="0"/>
          </a:p>
          <a:p>
            <a:pPr marL="0" lvl="0" indent="0" algn="l" rtl="0">
              <a:spcBef>
                <a:spcPts val="800"/>
              </a:spcBef>
              <a:spcAft>
                <a:spcPts val="800"/>
              </a:spcAft>
              <a:buNone/>
            </a:pPr>
            <a:r>
              <a:rPr lang="en" dirty="0"/>
              <a:t>Response</a:t>
            </a:r>
            <a:endParaRPr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4" y="1152697"/>
            <a:ext cx="6275837"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dirty="0"/>
              <a:t>Monday – Today's task was the hardest one yet and the most time-consuming one. I started on the day and finished on the weekend, especially the math to solve it with NumPy.</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Tuesday – Today's task was the one I enjoyed the most with my colleague Aleksandra. We finished it really fast and understood important concepts from the </a:t>
            </a:r>
            <a:r>
              <a:rPr lang="en-US" dirty="0" err="1"/>
              <a:t>dataframe</a:t>
            </a:r>
            <a:r>
              <a:rPr lang="en-US" dirty="0"/>
              <a:t>.</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Wednesday – Today's task was really hard to understand what exactly the task wants from us.</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Thursday – Most of my colleagues said that the task was enjoyable. It wasn't so much for me; I had some problems with exactly how to work with the calculator.</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Friday – Except for the Monday task, today's task was the most time-consuming, but at the same time, really helpful to get a better glance of what our final project may look like.</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sz="1400" dirty="0"/>
              <a:t>Evidence:</a:t>
            </a:r>
            <a:br>
              <a:rPr lang="en-US" sz="1400" dirty="0"/>
            </a:br>
            <a:r>
              <a:rPr lang="en-US" dirty="0">
                <a:hlinkClick r:id="rId3"/>
              </a:rPr>
              <a:t>EleOpeMat_232725.ipynb</a:t>
            </a:r>
            <a:r>
              <a:rPr lang="en-US" dirty="0"/>
              <a:t>, </a:t>
            </a:r>
            <a:r>
              <a:rPr lang="en-US" dirty="0">
                <a:hlinkClick r:id="rId4"/>
              </a:rPr>
              <a:t>EleOpeCod_232725.ipynb</a:t>
            </a:r>
            <a:r>
              <a:rPr lang="en-US" dirty="0"/>
              <a:t>, </a:t>
            </a:r>
            <a:r>
              <a:rPr lang="en-US" dirty="0">
                <a:hlinkClick r:id="rId5"/>
              </a:rPr>
              <a:t>LinRegNor_232725.ipynb.ipynb</a:t>
            </a:r>
            <a:r>
              <a:rPr lang="en-US" dirty="0"/>
              <a:t>   </a:t>
            </a:r>
          </a:p>
          <a:p>
            <a:pPr marL="27940" lvl="0" indent="0" algn="l" rtl="0">
              <a:spcBef>
                <a:spcPts val="0"/>
              </a:spcBef>
              <a:spcAft>
                <a:spcPts val="0"/>
              </a:spcAft>
              <a:buSzPts val="1000"/>
              <a:buNone/>
            </a:pPr>
            <a:r>
              <a:rPr lang="en-US" dirty="0">
                <a:hlinkClick r:id="rId6"/>
              </a:rPr>
              <a:t>Week3_DataLabPrep1_NumPy1_232725.ipynb</a:t>
            </a:r>
            <a:r>
              <a:rPr lang="en-US" dirty="0"/>
              <a:t>, </a:t>
            </a:r>
            <a:r>
              <a:rPr lang="en-US" dirty="0">
                <a:hlinkClick r:id="rId7"/>
              </a:rPr>
              <a:t>The code for the 5 jpeg </a:t>
            </a:r>
            <a:r>
              <a:rPr lang="en-US" dirty="0"/>
              <a:t>, </a:t>
            </a:r>
            <a:r>
              <a:rPr lang="en-US" dirty="0">
                <a:hlinkClick r:id="rId8"/>
              </a:rPr>
              <a:t>Week3_NAC_Preprocessing</a:t>
            </a:r>
            <a:r>
              <a:rPr lang="en-US" dirty="0"/>
              <a:t>, </a:t>
            </a:r>
            <a:r>
              <a:rPr lang="en-US" dirty="0" err="1">
                <a:hlinkClick r:id="rId9"/>
              </a:rPr>
              <a:t>Footbal</a:t>
            </a:r>
            <a:r>
              <a:rPr lang="en-US" dirty="0">
                <a:hlinkClick r:id="rId9"/>
              </a:rPr>
              <a:t> data</a:t>
            </a:r>
            <a:r>
              <a:rPr lang="en-US" dirty="0"/>
              <a:t>, </a:t>
            </a:r>
            <a:r>
              <a:rPr lang="en-US" dirty="0">
                <a:hlinkClick r:id="rId10"/>
              </a:rPr>
              <a:t>Week3DataPrep2_232725_API.ipynb</a:t>
            </a:r>
            <a:r>
              <a:rPr lang="en-US" dirty="0"/>
              <a:t>, </a:t>
            </a:r>
            <a:r>
              <a:rPr lang="en-US" dirty="0">
                <a:hlinkClick r:id="rId11"/>
              </a:rPr>
              <a:t>Week3DataPrep3_streamlit_232725</a:t>
            </a:r>
            <a:r>
              <a:rPr lang="en-US" dirty="0"/>
              <a:t>, </a:t>
            </a:r>
            <a:r>
              <a:rPr lang="en-US" dirty="0">
                <a:hlinkClick r:id="rId12"/>
              </a:rPr>
              <a:t>DataLab_II_Week3_NAC_Analysis.ipynb.</a:t>
            </a:r>
            <a:r>
              <a:rPr lang="en-US" dirty="0"/>
              <a:t>  </a:t>
            </a:r>
          </a:p>
          <a:p>
            <a:pPr marL="27940" lvl="0" indent="0" algn="l" rtl="0">
              <a:spcBef>
                <a:spcPts val="0"/>
              </a:spcBef>
              <a:spcAft>
                <a:spcPts val="0"/>
              </a:spcAft>
              <a:buSzPts val="1000"/>
              <a:buNone/>
            </a:pPr>
            <a:r>
              <a:rPr lang="en-US" dirty="0"/>
              <a:t> </a:t>
            </a: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65AE82A-F88B-C3D7-C1C4-416B55577B3B}"/>
              </a:ext>
            </a:extLst>
          </p:cNvPr>
          <p:cNvPicPr>
            <a:picLocks noChangeAspect="1"/>
          </p:cNvPicPr>
          <p:nvPr/>
        </p:nvPicPr>
        <p:blipFill>
          <a:blip r:embed="rId13"/>
          <a:stretch>
            <a:fillRect/>
          </a:stretch>
        </p:blipFill>
        <p:spPr>
          <a:xfrm>
            <a:off x="6456253" y="633774"/>
            <a:ext cx="2685288" cy="15593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217819" y="895350"/>
            <a:ext cx="4690633" cy="3812400"/>
          </a:xfrm>
          <a:prstGeom prst="rect">
            <a:avLst/>
          </a:prstGeom>
        </p:spPr>
        <p:txBody>
          <a:bodyPr spcFirstLastPara="1" wrap="square" lIns="91425" tIns="91425" rIns="91425" bIns="91425" anchor="t" anchorCtr="0">
            <a:noAutofit/>
          </a:bodyPr>
          <a:lstStyle/>
          <a:p>
            <a:pPr marL="27940" lvl="0" indent="0" algn="l" rtl="0">
              <a:spcBef>
                <a:spcPts val="0"/>
              </a:spcBef>
              <a:spcAft>
                <a:spcPts val="0"/>
              </a:spcAft>
              <a:buSzPts val="1000"/>
              <a:buNone/>
            </a:pPr>
            <a:endParaRPr lang="en" dirty="0"/>
          </a:p>
          <a:p>
            <a:pPr marL="182880" lvl="0" indent="-154940" algn="l" rtl="0">
              <a:spcBef>
                <a:spcPts val="0"/>
              </a:spcBef>
              <a:spcAft>
                <a:spcPts val="0"/>
              </a:spcAft>
              <a:buSzPts val="1000"/>
              <a:buChar char="●"/>
            </a:pPr>
            <a:r>
              <a:rPr lang="en-US" dirty="0"/>
              <a:t>Monday – The tasks today weren't that hard, and I didn't have any difficulties doing them. The explanation wasn't really clear, but I finished really fast.</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Tuesday – This is the first time I used machine learning algorithms for linear regression and got pretty good scores on them as well. The time given was not enough for the presented task, especially with the stadium visit, so I finished later on the weekend.</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Wednesday – Implemented the same stuff from yesterday but now with logistic regression, also called a confusion matrix, and got even better results today.</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Thursday – Implemented </a:t>
            </a:r>
            <a:r>
              <a:rPr lang="en-US" dirty="0" err="1"/>
              <a:t>knn</a:t>
            </a:r>
            <a:r>
              <a:rPr lang="en-US" dirty="0"/>
              <a:t> and Precision, Recall, F1 score for the Breast cancer dataset and understood the task. It wasn't overwhelming, and I didn't have any problem doing it.</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Friday – Implemented the data on the </a:t>
            </a:r>
            <a:r>
              <a:rPr lang="en-US" dirty="0" err="1"/>
              <a:t>dataframe</a:t>
            </a:r>
            <a:r>
              <a:rPr lang="en-US" dirty="0"/>
              <a:t>, used </a:t>
            </a:r>
            <a:r>
              <a:rPr lang="en-US" dirty="0" err="1"/>
              <a:t>knn</a:t>
            </a:r>
            <a:r>
              <a:rPr lang="en-US" dirty="0"/>
              <a:t>, and had some problems with computing. It took about 10 minutes, but in the end, I fixed it.</a:t>
            </a:r>
          </a:p>
          <a:p>
            <a:pPr marL="182880" lvl="0" indent="-154940" algn="l" rtl="0">
              <a:spcBef>
                <a:spcPts val="0"/>
              </a:spcBef>
              <a:spcAft>
                <a:spcPts val="0"/>
              </a:spcAft>
              <a:buSzPts val="1000"/>
              <a:buChar char="●"/>
            </a:pPr>
            <a:r>
              <a:rPr lang="en-US" sz="1400" dirty="0"/>
              <a:t>Evidence</a:t>
            </a:r>
          </a:p>
          <a:p>
            <a:pPr marL="27940" lvl="0" indent="0" algn="l" rtl="0">
              <a:spcBef>
                <a:spcPts val="0"/>
              </a:spcBef>
              <a:spcAft>
                <a:spcPts val="0"/>
              </a:spcAft>
              <a:buSzPts val="1000"/>
              <a:buNone/>
            </a:pPr>
            <a:r>
              <a:rPr lang="en-US" dirty="0">
                <a:hlinkClick r:id="rId3"/>
              </a:rPr>
              <a:t>Week4DataLabPrep_1_FeatureEngg_LRbasics_232725</a:t>
            </a:r>
            <a:r>
              <a:rPr lang="en-US" dirty="0"/>
              <a:t>, </a:t>
            </a:r>
            <a:r>
              <a:rPr lang="en-US" dirty="0">
                <a:hlinkClick r:id="rId4"/>
              </a:rPr>
              <a:t>Week4DataLabI_LinearRegression</a:t>
            </a:r>
            <a:r>
              <a:rPr lang="en-US" dirty="0"/>
              <a:t>, </a:t>
            </a:r>
            <a:r>
              <a:rPr lang="en-US" dirty="0">
                <a:hlinkClick r:id="rId5"/>
              </a:rPr>
              <a:t>Week4DataLabPrep_2_LogisticRegression_232725</a:t>
            </a:r>
            <a:r>
              <a:rPr lang="en-US" dirty="0"/>
              <a:t>,</a:t>
            </a:r>
          </a:p>
          <a:p>
            <a:pPr marL="27940" lvl="0" indent="0" algn="l" rtl="0">
              <a:spcBef>
                <a:spcPts val="0"/>
              </a:spcBef>
              <a:spcAft>
                <a:spcPts val="0"/>
              </a:spcAft>
              <a:buSzPts val="1000"/>
              <a:buNone/>
            </a:pPr>
            <a:r>
              <a:rPr lang="en-US" dirty="0">
                <a:hlinkClick r:id="rId6"/>
              </a:rPr>
              <a:t>Week4DataLabPrep_3_Introductiontoknn_232725.ipynb</a:t>
            </a:r>
            <a:r>
              <a:rPr lang="en-US" dirty="0"/>
              <a:t> </a:t>
            </a:r>
            <a:br>
              <a:rPr lang="en-US" dirty="0"/>
            </a:br>
            <a:r>
              <a:rPr lang="en-US" dirty="0">
                <a:hlinkClick r:id="rId7"/>
              </a:rPr>
              <a:t>Week4DataLabII_NACplayerclassification_232725.ipynb</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A4D9C6B-D025-7811-9BF6-B659C43D410C}"/>
              </a:ext>
            </a:extLst>
          </p:cNvPr>
          <p:cNvPicPr>
            <a:picLocks noChangeAspect="1"/>
          </p:cNvPicPr>
          <p:nvPr/>
        </p:nvPicPr>
        <p:blipFill>
          <a:blip r:embed="rId8"/>
          <a:stretch>
            <a:fillRect/>
          </a:stretch>
        </p:blipFill>
        <p:spPr>
          <a:xfrm>
            <a:off x="6153912" y="588063"/>
            <a:ext cx="2990088" cy="1727828"/>
          </a:xfrm>
          <a:prstGeom prst="rect">
            <a:avLst/>
          </a:prstGeom>
        </p:spPr>
      </p:pic>
      <p:pic>
        <p:nvPicPr>
          <p:cNvPr id="8" name="Picture 7">
            <a:extLst>
              <a:ext uri="{FF2B5EF4-FFF2-40B4-BE49-F238E27FC236}">
                <a16:creationId xmlns:a16="http://schemas.microsoft.com/office/drawing/2014/main" id="{FEC6C107-2D33-ACC2-AC32-C1A798C4D848}"/>
              </a:ext>
            </a:extLst>
          </p:cNvPr>
          <p:cNvPicPr>
            <a:picLocks noChangeAspect="1"/>
          </p:cNvPicPr>
          <p:nvPr/>
        </p:nvPicPr>
        <p:blipFill>
          <a:blip r:embed="rId9"/>
          <a:stretch>
            <a:fillRect/>
          </a:stretch>
        </p:blipFill>
        <p:spPr>
          <a:xfrm>
            <a:off x="4876800" y="4366857"/>
            <a:ext cx="3268008" cy="778814"/>
          </a:xfrm>
          <a:prstGeom prst="rect">
            <a:avLst/>
          </a:prstGeom>
        </p:spPr>
      </p:pic>
      <p:pic>
        <p:nvPicPr>
          <p:cNvPr id="10" name="Picture 9">
            <a:extLst>
              <a:ext uri="{FF2B5EF4-FFF2-40B4-BE49-F238E27FC236}">
                <a16:creationId xmlns:a16="http://schemas.microsoft.com/office/drawing/2014/main" id="{27B39C3E-A5AC-89CF-89AB-75595B5ED0E9}"/>
              </a:ext>
            </a:extLst>
          </p:cNvPr>
          <p:cNvPicPr>
            <a:picLocks noChangeAspect="1"/>
          </p:cNvPicPr>
          <p:nvPr/>
        </p:nvPicPr>
        <p:blipFill>
          <a:blip r:embed="rId10"/>
          <a:stretch>
            <a:fillRect/>
          </a:stretch>
        </p:blipFill>
        <p:spPr>
          <a:xfrm>
            <a:off x="5432728" y="2313020"/>
            <a:ext cx="3271143" cy="2053837"/>
          </a:xfrm>
          <a:prstGeom prst="rect">
            <a:avLst/>
          </a:prstGeom>
        </p:spPr>
      </p:pic>
    </p:spTree>
    <p:extLst>
      <p:ext uri="{BB962C8B-B14F-4D97-AF65-F5344CB8AC3E}">
        <p14:creationId xmlns:p14="http://schemas.microsoft.com/office/powerpoint/2010/main" val="3399973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Tree>
    <p:extLst>
      <p:ext uri="{BB962C8B-B14F-4D97-AF65-F5344CB8AC3E}">
        <p14:creationId xmlns:p14="http://schemas.microsoft.com/office/powerpoint/2010/main" val="3366952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4" y="1152697"/>
            <a:ext cx="4389125"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dirty="0"/>
              <a:t>Monday – Understood what is cross validation and overfitting and underfitting and to find the golden spot in the machine learning model. The task toady was </a:t>
            </a:r>
            <a:r>
              <a:rPr lang="en-US" dirty="0" err="1"/>
              <a:t>partcullary</a:t>
            </a:r>
            <a:r>
              <a:rPr lang="en-US" dirty="0"/>
              <a:t> hard and finished it really fast.</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Tuesday – The day was really calm and with Holiday spirit the presentation from the IBM was informative but told us things that we already knew and the guy really wanted to pursue his goal and was out of the main idea.</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Wednesday – The day was really calm and did not have any problem with the task.</a:t>
            </a:r>
          </a:p>
          <a:p>
            <a:pPr marL="182880" lvl="0" indent="-154940" algn="l" rtl="0">
              <a:spcBef>
                <a:spcPts val="0"/>
              </a:spcBef>
              <a:spcAft>
                <a:spcPts val="0"/>
              </a:spcAft>
              <a:buSzPts val="1000"/>
              <a:buChar char="●"/>
            </a:pPr>
            <a:endParaRPr lang="en-US" dirty="0"/>
          </a:p>
          <a:p>
            <a:pPr marL="182880" indent="-154940"/>
            <a:r>
              <a:rPr lang="en-US" sz="1400" dirty="0"/>
              <a:t>Evidence:</a:t>
            </a:r>
          </a:p>
          <a:p>
            <a:pPr marL="182880" indent="-154940"/>
            <a:r>
              <a:rPr lang="en-US" sz="1100" dirty="0">
                <a:hlinkClick r:id="rId3"/>
              </a:rPr>
              <a:t>Week5DataLabPrep_1_clusteringandcrossvalid_studentid.ipynb</a:t>
            </a:r>
            <a:endParaRPr lang="en-US" sz="1100" dirty="0"/>
          </a:p>
          <a:p>
            <a:pPr marL="182880" indent="-154940"/>
            <a:r>
              <a:rPr lang="en-US" sz="1100" dirty="0">
                <a:hlinkClick r:id="rId4"/>
              </a:rPr>
              <a:t>Week5DataLabPrep_2_scikit_learn_studentid.ipynb</a:t>
            </a:r>
            <a:endParaRPr lang="en-US" sz="1100" dirty="0"/>
          </a:p>
          <a:p>
            <a:pPr marL="182880" indent="-154940"/>
            <a:r>
              <a:rPr lang="en-US" sz="1100" dirty="0">
                <a:hlinkClick r:id="rId5"/>
              </a:rPr>
              <a:t>Week5DataLab1_232725.ipynb</a:t>
            </a:r>
            <a:endParaRPr lang="en-US" sz="1100" dirty="0"/>
          </a:p>
          <a:p>
            <a:pPr marL="182880" indent="-154940"/>
            <a:endParaRPr lang="en-US" sz="1100" dirty="0"/>
          </a:p>
          <a:p>
            <a:pPr marL="182880" lvl="0" indent="-154940" algn="l" rtl="0">
              <a:spcBef>
                <a:spcPts val="0"/>
              </a:spcBef>
              <a:spcAft>
                <a:spcPts val="0"/>
              </a:spcAft>
              <a:buSzPts val="1000"/>
              <a:buChar char="●"/>
            </a:pPr>
            <a:endParaRPr lang="en-US" dirty="0"/>
          </a:p>
          <a:p>
            <a:pPr marL="27940" lvl="0" indent="0" algn="l" rtl="0">
              <a:spcBef>
                <a:spcPts val="0"/>
              </a:spcBef>
              <a:spcAft>
                <a:spcPts val="0"/>
              </a:spcAft>
              <a:buSzPts val="1000"/>
              <a:buNone/>
            </a:pPr>
            <a:endParaRPr lang="en-US" dirty="0"/>
          </a:p>
          <a:p>
            <a:pPr marL="27940" lvl="0" indent="0" algn="l" rtl="0">
              <a:spcBef>
                <a:spcPts val="0"/>
              </a:spcBef>
              <a:spcAft>
                <a:spcPts val="0"/>
              </a:spcAft>
              <a:buSzPts val="1000"/>
              <a:buNone/>
            </a:pPr>
            <a:endParaRPr lang="en-US" dirty="0"/>
          </a:p>
          <a:p>
            <a:pPr marL="27940" lvl="0" indent="0" algn="l" rtl="0">
              <a:spcBef>
                <a:spcPts val="0"/>
              </a:spcBef>
              <a:spcAft>
                <a:spcPts val="0"/>
              </a:spcAft>
              <a:buSzPts val="1000"/>
              <a:buNone/>
            </a:pPr>
            <a:endParaRPr lang="en-US"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69A7E31-B60D-DDF0-75D4-EF24A8836692}"/>
              </a:ext>
            </a:extLst>
          </p:cNvPr>
          <p:cNvPicPr>
            <a:picLocks noChangeAspect="1"/>
          </p:cNvPicPr>
          <p:nvPr/>
        </p:nvPicPr>
        <p:blipFill>
          <a:blip r:embed="rId6"/>
          <a:stretch>
            <a:fillRect/>
          </a:stretch>
        </p:blipFill>
        <p:spPr>
          <a:xfrm>
            <a:off x="4777262" y="1581150"/>
            <a:ext cx="4582076" cy="1130642"/>
          </a:xfrm>
          <a:prstGeom prst="rect">
            <a:avLst/>
          </a:prstGeom>
        </p:spPr>
      </p:pic>
    </p:spTree>
    <p:extLst>
      <p:ext uri="{BB962C8B-B14F-4D97-AF65-F5344CB8AC3E}">
        <p14:creationId xmlns:p14="http://schemas.microsoft.com/office/powerpoint/2010/main" val="2683140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Tree>
    <p:extLst>
      <p:ext uri="{BB962C8B-B14F-4D97-AF65-F5344CB8AC3E}">
        <p14:creationId xmlns:p14="http://schemas.microsoft.com/office/powerpoint/2010/main" val="160068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dirty="0"/>
              <a:t>Monday: The task itself was not that hard; I just had problems with all of the videos. It got kind of overwhelming.</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Tuesday: The </a:t>
            </a:r>
            <a:r>
              <a:rPr lang="en-US" dirty="0" err="1"/>
              <a:t>Datalab</a:t>
            </a:r>
            <a:r>
              <a:rPr lang="en-US" dirty="0"/>
              <a:t> was refreshing, and the implementation of Random Forest and Gradient Boosting was really nice.</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Wednesday: Gradient boosting is an intriguing component in the machine learning environment.</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Thursday: Hyperparameters were challenging at first, but then it got easier.</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Friday: I decided to use three different models—Gradient Boosting, Linear Regression, and Gradient Boosting.</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Evidence:</a:t>
            </a:r>
          </a:p>
          <a:p>
            <a:pPr marL="182880" lvl="0" indent="-154940" algn="l" rtl="0">
              <a:spcBef>
                <a:spcPts val="0"/>
              </a:spcBef>
              <a:spcAft>
                <a:spcPts val="0"/>
              </a:spcAft>
              <a:buSzPts val="1000"/>
              <a:buChar char="●"/>
            </a:pPr>
            <a:r>
              <a:rPr lang="en-US" dirty="0">
                <a:hlinkClick r:id="rId3"/>
              </a:rPr>
              <a:t>Week6DataLabPrep_1_scikit_learn_232725.ipynb</a:t>
            </a:r>
            <a:r>
              <a:rPr lang="en-US" dirty="0"/>
              <a:t> </a:t>
            </a:r>
          </a:p>
          <a:p>
            <a:pPr marL="182880" lvl="0" indent="-154940" algn="l" rtl="0">
              <a:spcBef>
                <a:spcPts val="0"/>
              </a:spcBef>
              <a:spcAft>
                <a:spcPts val="0"/>
              </a:spcAft>
              <a:buSzPts val="1000"/>
              <a:buChar char="●"/>
            </a:pPr>
            <a:r>
              <a:rPr lang="en-US" dirty="0">
                <a:hlinkClick r:id="rId4"/>
              </a:rPr>
              <a:t>Week6DataLabPrep_1_XGB_232725.ipynb</a:t>
            </a:r>
            <a:r>
              <a:rPr lang="en-US" dirty="0"/>
              <a:t> </a:t>
            </a:r>
          </a:p>
          <a:p>
            <a:pPr marL="182880" lvl="0" indent="-154940" algn="l" rtl="0">
              <a:spcBef>
                <a:spcPts val="0"/>
              </a:spcBef>
              <a:spcAft>
                <a:spcPts val="0"/>
              </a:spcAft>
              <a:buSzPts val="1000"/>
              <a:buChar char="●"/>
            </a:pPr>
            <a:r>
              <a:rPr lang="en-US" dirty="0">
                <a:hlinkClick r:id="rId5"/>
              </a:rPr>
              <a:t>Week6DataLab1_RandomForests_232725.ipynb</a:t>
            </a:r>
            <a:r>
              <a:rPr lang="en-US" dirty="0"/>
              <a:t> </a:t>
            </a:r>
          </a:p>
          <a:p>
            <a:pPr marL="182880" lvl="0" indent="-154940" algn="l" rtl="0">
              <a:spcBef>
                <a:spcPts val="0"/>
              </a:spcBef>
              <a:spcAft>
                <a:spcPts val="0"/>
              </a:spcAft>
              <a:buSzPts val="1000"/>
              <a:buChar char="●"/>
            </a:pPr>
            <a:r>
              <a:rPr lang="en-US" dirty="0">
                <a:hlinkClick r:id="rId6"/>
              </a:rPr>
              <a:t>Week6DataLabPrep_2_HyperparameterTuning_232725.ipynb</a:t>
            </a:r>
            <a:endParaRPr lang="en-US" dirty="0"/>
          </a:p>
          <a:p>
            <a:pPr marL="182880" lvl="0" indent="-154940" algn="l" rtl="0">
              <a:spcBef>
                <a:spcPts val="0"/>
              </a:spcBef>
              <a:spcAft>
                <a:spcPts val="0"/>
              </a:spcAft>
              <a:buSzPts val="1000"/>
              <a:buChar char="●"/>
            </a:pPr>
            <a:r>
              <a:rPr lang="en-US" dirty="0"/>
              <a:t> </a:t>
            </a:r>
          </a:p>
          <a:p>
            <a:pPr marL="182880" lvl="0" indent="-154940" algn="l" rtl="0">
              <a:spcBef>
                <a:spcPts val="0"/>
              </a:spcBef>
              <a:spcAft>
                <a:spcPts val="0"/>
              </a:spcAft>
              <a:buSzPts val="1000"/>
              <a:buChar char="●"/>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7140C13-6C8D-2327-7422-AC3449977BBD}"/>
              </a:ext>
            </a:extLst>
          </p:cNvPr>
          <p:cNvPicPr>
            <a:picLocks noChangeAspect="1"/>
          </p:cNvPicPr>
          <p:nvPr/>
        </p:nvPicPr>
        <p:blipFill>
          <a:blip r:embed="rId7"/>
          <a:stretch>
            <a:fillRect/>
          </a:stretch>
        </p:blipFill>
        <p:spPr>
          <a:xfrm>
            <a:off x="6425441" y="1161782"/>
            <a:ext cx="2627059" cy="1534202"/>
          </a:xfrm>
          <a:prstGeom prst="rect">
            <a:avLst/>
          </a:prstGeom>
        </p:spPr>
      </p:pic>
    </p:spTree>
    <p:extLst>
      <p:ext uri="{BB962C8B-B14F-4D97-AF65-F5344CB8AC3E}">
        <p14:creationId xmlns:p14="http://schemas.microsoft.com/office/powerpoint/2010/main" val="242316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organised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7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Tree>
    <p:extLst>
      <p:ext uri="{BB962C8B-B14F-4D97-AF65-F5344CB8AC3E}">
        <p14:creationId xmlns:p14="http://schemas.microsoft.com/office/powerpoint/2010/main" val="2397875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dirty="0"/>
              <a:t>Monday: I completed the </a:t>
            </a:r>
            <a:r>
              <a:rPr lang="en-US" dirty="0" err="1"/>
              <a:t>DataCamp</a:t>
            </a:r>
            <a:r>
              <a:rPr lang="en-US" dirty="0"/>
              <a:t> course, which was really challenging, and participated in the study session, which was overwhelming.</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Tuesday: The </a:t>
            </a:r>
            <a:r>
              <a:rPr lang="en-US" dirty="0" err="1"/>
              <a:t>Datalab</a:t>
            </a:r>
            <a:r>
              <a:rPr lang="en-US" dirty="0"/>
              <a:t> was quite difficult, but I finally had a clear goal in mind regarding what I am going to do with the project.</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Wednesday: I dealt with missing values in my data, and it was a really difficult day in my personal life.</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Thursday: I felt overwhelmed with clustering and encountered many difficulties with debugging.</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Friday: In the </a:t>
            </a:r>
            <a:r>
              <a:rPr lang="en-US" dirty="0" err="1"/>
              <a:t>Datalab</a:t>
            </a:r>
            <a:r>
              <a:rPr lang="en-US" dirty="0"/>
              <a:t>, I finished the clustering and managed to achieve an average result on the data.</a:t>
            </a:r>
          </a:p>
          <a:p>
            <a:pPr marL="182880" lvl="0" indent="-154940" algn="l" rtl="0">
              <a:spcBef>
                <a:spcPts val="0"/>
              </a:spcBef>
              <a:spcAft>
                <a:spcPts val="0"/>
              </a:spcAft>
              <a:buSzPts val="1000"/>
              <a:buChar char="●"/>
            </a:pPr>
            <a:r>
              <a:rPr lang="en-US" dirty="0"/>
              <a:t>Evidence: </a:t>
            </a:r>
          </a:p>
          <a:p>
            <a:pPr marL="27940" lvl="0" indent="0" algn="l" rtl="0">
              <a:spcBef>
                <a:spcPts val="0"/>
              </a:spcBef>
              <a:spcAft>
                <a:spcPts val="0"/>
              </a:spcAft>
              <a:buSzPts val="1000"/>
              <a:buNone/>
            </a:pPr>
            <a:r>
              <a:rPr lang="en-US" dirty="0">
                <a:hlinkClick r:id="rId3"/>
              </a:rPr>
              <a:t>certificate </a:t>
            </a:r>
            <a:endParaRPr lang="en-US" dirty="0"/>
          </a:p>
          <a:p>
            <a:pPr marL="27940" lvl="0" indent="0" algn="l" rtl="0">
              <a:spcBef>
                <a:spcPts val="0"/>
              </a:spcBef>
              <a:spcAft>
                <a:spcPts val="0"/>
              </a:spcAft>
              <a:buSzPts val="1000"/>
              <a:buNone/>
            </a:pPr>
            <a:r>
              <a:rPr lang="en-US" dirty="0"/>
              <a:t> </a:t>
            </a:r>
            <a:r>
              <a:rPr lang="en-US" dirty="0">
                <a:hlinkClick r:id="rId4"/>
              </a:rPr>
              <a:t>Report before the final one </a:t>
            </a:r>
            <a:r>
              <a:rPr lang="en-US" dirty="0"/>
              <a:t> </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3FB240-FBB2-CA09-D3F0-CE5ACBBF1565}"/>
              </a:ext>
            </a:extLst>
          </p:cNvPr>
          <p:cNvPicPr>
            <a:picLocks noChangeAspect="1"/>
          </p:cNvPicPr>
          <p:nvPr/>
        </p:nvPicPr>
        <p:blipFill>
          <a:blip r:embed="rId5"/>
          <a:stretch>
            <a:fillRect/>
          </a:stretch>
        </p:blipFill>
        <p:spPr>
          <a:xfrm>
            <a:off x="5930640" y="1809750"/>
            <a:ext cx="3093725" cy="1792985"/>
          </a:xfrm>
          <a:prstGeom prst="rect">
            <a:avLst/>
          </a:prstGeom>
        </p:spPr>
      </p:pic>
    </p:spTree>
    <p:extLst>
      <p:ext uri="{BB962C8B-B14F-4D97-AF65-F5344CB8AC3E}">
        <p14:creationId xmlns:p14="http://schemas.microsoft.com/office/powerpoint/2010/main" val="902546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endParaRPr dirty="0"/>
          </a:p>
          <a:p>
            <a:pPr marL="0" lvl="0" indent="0" algn="l" rtl="0">
              <a:spcBef>
                <a:spcPts val="800"/>
              </a:spcBef>
              <a:spcAft>
                <a:spcPts val="800"/>
              </a:spcAft>
              <a:buNone/>
            </a:pPr>
            <a:r>
              <a:rPr lang="en" dirty="0"/>
              <a:t>Kajetan- very nice concept. He suggested to use.get dummies function for my positions. Nice idea to use Bnary Classification</a:t>
            </a:r>
            <a:br>
              <a:rPr lang="en" dirty="0"/>
            </a:br>
            <a:r>
              <a:rPr lang="en" dirty="0"/>
              <a:t>Edyta </a:t>
            </a:r>
            <a:r>
              <a:rPr lang="en"/>
              <a:t>– Very good idead I am anticipating the result.</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Tree>
    <p:extLst>
      <p:ext uri="{BB962C8B-B14F-4D97-AF65-F5344CB8AC3E}">
        <p14:creationId xmlns:p14="http://schemas.microsoft.com/office/powerpoint/2010/main" val="62829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Log</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dirty="0"/>
              <a:t>Monday: I worked on my project and made significant progress with my visualizations.</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Tuesday: I began working on my report and reviewed all the information that was in the different ILO sections.</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Wednesday: I spent a lot of time debugging, which was initially overwhelming, but I finally got a model with a good result.</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Thursday: I completed my report and provided evidence for most of the ILOs.</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Friday: I finalized my deliverables and evidence, feeling a huge amount of pressure due to the deadline.</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E808B00B-08BD-15FE-9FB9-E6226A92DF34}"/>
              </a:ext>
            </a:extLst>
          </p:cNvPr>
          <p:cNvPicPr>
            <a:picLocks noChangeAspect="1"/>
          </p:cNvPicPr>
          <p:nvPr/>
        </p:nvPicPr>
        <p:blipFill>
          <a:blip r:embed="rId3"/>
          <a:stretch>
            <a:fillRect/>
          </a:stretch>
        </p:blipFill>
        <p:spPr>
          <a:xfrm>
            <a:off x="4572000" y="592221"/>
            <a:ext cx="4593102" cy="1217529"/>
          </a:xfrm>
          <a:prstGeom prst="rect">
            <a:avLst/>
          </a:prstGeom>
        </p:spPr>
      </p:pic>
      <p:pic>
        <p:nvPicPr>
          <p:cNvPr id="7" name="Picture 6">
            <a:extLst>
              <a:ext uri="{FF2B5EF4-FFF2-40B4-BE49-F238E27FC236}">
                <a16:creationId xmlns:a16="http://schemas.microsoft.com/office/drawing/2014/main" id="{CA95E3A9-BA97-6835-C908-77BE185596D5}"/>
              </a:ext>
            </a:extLst>
          </p:cNvPr>
          <p:cNvPicPr>
            <a:picLocks noChangeAspect="1"/>
          </p:cNvPicPr>
          <p:nvPr/>
        </p:nvPicPr>
        <p:blipFill>
          <a:blip r:embed="rId4"/>
          <a:stretch>
            <a:fillRect/>
          </a:stretch>
        </p:blipFill>
        <p:spPr>
          <a:xfrm>
            <a:off x="3961233" y="3089304"/>
            <a:ext cx="5029200" cy="1616159"/>
          </a:xfrm>
          <a:prstGeom prst="rect">
            <a:avLst/>
          </a:prstGeom>
        </p:spPr>
      </p:pic>
    </p:spTree>
    <p:extLst>
      <p:ext uri="{BB962C8B-B14F-4D97-AF65-F5344CB8AC3E}">
        <p14:creationId xmlns:p14="http://schemas.microsoft.com/office/powerpoint/2010/main" val="1089604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Tree>
    <p:extLst>
      <p:ext uri="{BB962C8B-B14F-4D97-AF65-F5344CB8AC3E}">
        <p14:creationId xmlns:p14="http://schemas.microsoft.com/office/powerpoint/2010/main" val="2861106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C</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nl-NL"/>
              <a:t>Professional </a:t>
            </a:r>
            <a:r>
              <a:rPr lang="nl-NL" err="1"/>
              <a:t>Practice</a:t>
            </a: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r>
              <a:rPr lang="en-GB" dirty="0"/>
              <a:t>The student demonstrates professional </a:t>
            </a:r>
            <a:r>
              <a:rPr lang="en-GB" dirty="0" err="1"/>
              <a:t>behavior</a:t>
            </a:r>
            <a:r>
              <a:rPr lang="en-GB" dirty="0"/>
              <a:t> as well as accountability and ethics in the application of industry best practices for planning, communication, collaboration, and responsible execution of work assignments.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1/1</a:t>
            </a:r>
            <a:endParaRPr dirty="0"/>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demonstrates professional behavior as well as accountability and ethics in the application of industry best practices for planning, communication, collaboration, and responsible execution of work assignments. </a:t>
            </a: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1.4</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accurately tracks time spent on planned and unplanned work, noting reasons for and consequences of deviations from the planned objectives. </a:t>
            </a: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 sz="900"/>
              <a:t>Professional Practice</a:t>
            </a:r>
            <a:endParaRPr lang="en-US" sz="900"/>
          </a:p>
        </p:txBody>
      </p:sp>
      <p:graphicFrame>
        <p:nvGraphicFramePr>
          <p:cNvPr id="4" name="Table 3">
            <a:extLst>
              <a:ext uri="{FF2B5EF4-FFF2-40B4-BE49-F238E27FC236}">
                <a16:creationId xmlns:a16="http://schemas.microsoft.com/office/drawing/2014/main" id="{1F9396B8-E901-F6AF-9000-0BE6B424CD30}"/>
              </a:ext>
            </a:extLst>
          </p:cNvPr>
          <p:cNvGraphicFramePr>
            <a:graphicFrameLocks noGrp="1"/>
          </p:cNvGraphicFramePr>
          <p:nvPr>
            <p:extLst>
              <p:ext uri="{D42A27DB-BD31-4B8C-83A1-F6EECF244321}">
                <p14:modId xmlns:p14="http://schemas.microsoft.com/office/powerpoint/2010/main" val="1625955291"/>
              </p:ext>
            </p:extLst>
          </p:nvPr>
        </p:nvGraphicFramePr>
        <p:xfrm>
          <a:off x="65081" y="1230484"/>
          <a:ext cx="9010670" cy="3913016"/>
        </p:xfrm>
        <a:graphic>
          <a:graphicData uri="http://schemas.openxmlformats.org/drawingml/2006/table">
            <a:tbl>
              <a:tblPr/>
              <a:tblGrid>
                <a:gridCol w="1316465">
                  <a:extLst>
                    <a:ext uri="{9D8B030D-6E8A-4147-A177-3AD203B41FA5}">
                      <a16:colId xmlns:a16="http://schemas.microsoft.com/office/drawing/2014/main" val="793370296"/>
                    </a:ext>
                  </a:extLst>
                </a:gridCol>
                <a:gridCol w="1129670">
                  <a:extLst>
                    <a:ext uri="{9D8B030D-6E8A-4147-A177-3AD203B41FA5}">
                      <a16:colId xmlns:a16="http://schemas.microsoft.com/office/drawing/2014/main" val="2076478078"/>
                    </a:ext>
                  </a:extLst>
                </a:gridCol>
                <a:gridCol w="1432100">
                  <a:extLst>
                    <a:ext uri="{9D8B030D-6E8A-4147-A177-3AD203B41FA5}">
                      <a16:colId xmlns:a16="http://schemas.microsoft.com/office/drawing/2014/main" val="3311026724"/>
                    </a:ext>
                  </a:extLst>
                </a:gridCol>
                <a:gridCol w="1592211">
                  <a:extLst>
                    <a:ext uri="{9D8B030D-6E8A-4147-A177-3AD203B41FA5}">
                      <a16:colId xmlns:a16="http://schemas.microsoft.com/office/drawing/2014/main" val="2899451146"/>
                    </a:ext>
                  </a:extLst>
                </a:gridCol>
                <a:gridCol w="1770112">
                  <a:extLst>
                    <a:ext uri="{9D8B030D-6E8A-4147-A177-3AD203B41FA5}">
                      <a16:colId xmlns:a16="http://schemas.microsoft.com/office/drawing/2014/main" val="4236838804"/>
                    </a:ext>
                  </a:extLst>
                </a:gridCol>
                <a:gridCol w="1770112">
                  <a:extLst>
                    <a:ext uri="{9D8B030D-6E8A-4147-A177-3AD203B41FA5}">
                      <a16:colId xmlns:a16="http://schemas.microsoft.com/office/drawing/2014/main" val="1559234702"/>
                    </a:ext>
                  </a:extLst>
                </a:gridCol>
              </a:tblGrid>
              <a:tr h="1956508">
                <a:tc>
                  <a:txBody>
                    <a:bodyPr/>
                    <a:lstStyle/>
                    <a:p>
                      <a:pPr algn="l" fontAlgn="t"/>
                      <a:r>
                        <a:rPr lang="en-US" sz="700" b="0" i="0" u="none" strike="noStrike" dirty="0">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 and by referencing the evidencing link in Section C of Learning log.</a:t>
                      </a:r>
                    </a:p>
                  </a:txBody>
                  <a:tcPr marL="0" marR="0" marT="0" marB="0">
                    <a:lnL>
                      <a:noFill/>
                    </a:lnL>
                    <a:lnR>
                      <a:noFill/>
                    </a:lnR>
                    <a:lnT>
                      <a:noFill/>
                    </a:lnT>
                    <a:lnB>
                      <a:noFill/>
                    </a:lnB>
                    <a:solidFill>
                      <a:srgbClr val="FBDAD7"/>
                    </a:solidFill>
                  </a:tcPr>
                </a:tc>
                <a:tc>
                  <a:txBody>
                    <a:bodyPr/>
                    <a:lstStyle/>
                    <a:p>
                      <a:pPr algn="l" fontAlgn="t"/>
                      <a:r>
                        <a:rPr lang="en-US" sz="700" b="0" i="0" u="none" strike="noStrike" dirty="0">
                          <a:solidFill>
                            <a:srgbClr val="000000"/>
                          </a:solidFill>
                          <a:effectLst/>
                          <a:latin typeface="Calibri" panose="020F0502020204030204" pitchFamily="34" charset="0"/>
                        </a:rPr>
                        <a:t>Updates worklog every week.</a:t>
                      </a:r>
                    </a:p>
                  </a:txBody>
                  <a:tcPr marL="0" marR="0" marT="0" marB="0">
                    <a:lnL>
                      <a:noFill/>
                    </a:lnL>
                    <a:lnR>
                      <a:noFill/>
                    </a:lnR>
                    <a:lnT>
                      <a:noFill/>
                    </a:lnT>
                    <a:lnB>
                      <a:noFill/>
                    </a:lnB>
                    <a:solidFill>
                      <a:srgbClr val="FFE1CC"/>
                    </a:solidFill>
                  </a:tcPr>
                </a:tc>
                <a:tc>
                  <a:txBody>
                    <a:bodyPr/>
                    <a:lstStyle/>
                    <a:p>
                      <a:pPr algn="l" fontAlgn="t"/>
                      <a:r>
                        <a:rPr lang="en-US" sz="700" b="0" i="0" u="none" strike="noStrike" dirty="0">
                          <a:solidFill>
                            <a:srgbClr val="000000"/>
                          </a:solidFill>
                          <a:effectLst/>
                          <a:latin typeface="Calibri" panose="020F0502020204030204" pitchFamily="34" charset="0"/>
                        </a:rPr>
                        <a:t>Time-tracking is used in some places of the project, and all </a:t>
                      </a:r>
                      <a:r>
                        <a:rPr lang="en-US" sz="700" b="0" i="0" u="none" strike="noStrike" dirty="0" err="1">
                          <a:solidFill>
                            <a:srgbClr val="000000"/>
                          </a:solidFill>
                          <a:effectLst/>
                          <a:latin typeface="Calibri" panose="020F0502020204030204" pitchFamily="34" charset="0"/>
                        </a:rPr>
                        <a:t>DataLab</a:t>
                      </a:r>
                      <a:r>
                        <a:rPr lang="en-US" sz="700" b="0" i="0" u="none" strike="noStrike" dirty="0">
                          <a:solidFill>
                            <a:srgbClr val="000000"/>
                          </a:solidFill>
                          <a:effectLst/>
                          <a:latin typeface="Calibri" panose="020F0502020204030204" pitchFamily="34" charset="0"/>
                        </a:rPr>
                        <a:t> preparation tasks are evidenced in Work Log.</a:t>
                      </a:r>
                    </a:p>
                  </a:txBody>
                  <a:tcPr marL="0" marR="0" marT="0" marB="0">
                    <a:lnL>
                      <a:noFill/>
                    </a:lnL>
                    <a:lnR>
                      <a:noFill/>
                    </a:lnR>
                    <a:lnT>
                      <a:noFill/>
                    </a:lnT>
                    <a:lnB>
                      <a:noFill/>
                    </a:lnB>
                    <a:solidFill>
                      <a:srgbClr val="FEF2CD"/>
                    </a:solidFill>
                  </a:tcPr>
                </a:tc>
                <a:tc>
                  <a:txBody>
                    <a:bodyPr/>
                    <a:lstStyle/>
                    <a:p>
                      <a:pPr algn="l" fontAlgn="t"/>
                      <a:r>
                        <a:rPr lang="en-US" sz="700" b="0" i="0" u="none" strike="noStrike" dirty="0">
                          <a:solidFill>
                            <a:srgbClr val="000000"/>
                          </a:solidFill>
                          <a:effectLst/>
                          <a:latin typeface="Calibri" panose="020F0502020204030204" pitchFamily="34" charset="0"/>
                        </a:rPr>
                        <a:t>Time-tracking is around the expected hours for the project (32 hours per week) with personal development time accounted for (8 hours per week). Or Completed all </a:t>
                      </a:r>
                      <a:r>
                        <a:rPr lang="en-US" sz="700" b="0" i="0" u="none" strike="noStrike" dirty="0" err="1">
                          <a:solidFill>
                            <a:srgbClr val="000000"/>
                          </a:solidFill>
                          <a:effectLst/>
                          <a:latin typeface="Calibri" panose="020F0502020204030204" pitchFamily="34" charset="0"/>
                        </a:rPr>
                        <a:t>DataLab</a:t>
                      </a:r>
                      <a:r>
                        <a:rPr lang="en-US" sz="700" b="0" i="0" u="none" strike="noStrike" dirty="0">
                          <a:solidFill>
                            <a:srgbClr val="000000"/>
                          </a:solidFill>
                          <a:effectLst/>
                          <a:latin typeface="Calibri" panose="020F0502020204030204" pitchFamily="34" charset="0"/>
                        </a:rPr>
                        <a:t> Tasks. And meeting all criteria in poor. </a:t>
                      </a:r>
                    </a:p>
                  </a:txBody>
                  <a:tcPr marL="0" marR="0" marT="0" marB="0">
                    <a:lnL>
                      <a:noFill/>
                    </a:lnL>
                    <a:lnR>
                      <a:noFill/>
                    </a:lnR>
                    <a:lnT>
                      <a:noFill/>
                    </a:lnT>
                    <a:lnB>
                      <a:noFill/>
                    </a:lnB>
                    <a:solidFill>
                      <a:srgbClr val="D1F1DA"/>
                    </a:solidFill>
                  </a:tcPr>
                </a:tc>
                <a:tc>
                  <a:txBody>
                    <a:bodyPr/>
                    <a:lstStyle/>
                    <a:p>
                      <a:pPr algn="l" fontAlgn="t"/>
                      <a:r>
                        <a:rPr lang="en-US" sz="700" b="0" i="0" u="none" strike="noStrike" dirty="0">
                          <a:solidFill>
                            <a:srgbClr val="000000"/>
                          </a:solidFill>
                          <a:effectLst/>
                          <a:latin typeface="Calibri" panose="020F0502020204030204" pitchFamily="34" charset="0"/>
                        </a:rPr>
                        <a:t>Details of the resulting time taken is clear. Reflections per task where applicable and especially if estimates are quite different to the actual time taken (both under or over-estimated). Understands the reasons for estimate inaccuracies. Links to check-ins for each task where applicable. And meeting all criteria in sufficient. </a:t>
                      </a:r>
                    </a:p>
                  </a:txBody>
                  <a:tcPr marL="0" marR="0" marT="0" marB="0">
                    <a:lnL>
                      <a:noFill/>
                    </a:lnL>
                    <a:lnR>
                      <a:noFill/>
                    </a:lnR>
                    <a:lnT>
                      <a:noFill/>
                    </a:lnT>
                    <a:lnB>
                      <a:noFill/>
                    </a:lnB>
                    <a:solidFill>
                      <a:srgbClr val="DAF1F3"/>
                    </a:solidFill>
                  </a:tcPr>
                </a:tc>
                <a:tc>
                  <a:txBody>
                    <a:bodyPr/>
                    <a:lstStyle/>
                    <a:p>
                      <a:pPr algn="l" fontAlgn="t"/>
                      <a:r>
                        <a:rPr lang="en-US" sz="700" b="0" i="0" u="none" strike="noStrike">
                          <a:solidFill>
                            <a:srgbClr val="000000"/>
                          </a:solidFill>
                          <a:effectLst/>
                          <a:latin typeface="Calibri" panose="020F0502020204030204" pitchFamily="34" charset="0"/>
                        </a:rPr>
                        <a:t>Able to report on total times spent in various areas of development throughout the project, reflect and draw up a plan for how to improve time management and task estimation in future projects. And meeting all criteria in good.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1838472507"/>
                  </a:ext>
                </a:extLst>
              </a:tr>
              <a:tr h="1956508">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3"/>
                        </a:rPr>
                        <a:t>Work log </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updated my worklog weekly</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evidence the tasks and used time tracking to ensure how much everyone actually took me.</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studied every week and documented in the worklog around the estimated 32 hours a week and over it.</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evidenced all the task and gave notes where my time was mismatching.</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filled all of the section D and set clear goals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1513524316"/>
                  </a:ext>
                </a:extLst>
              </a:tr>
            </a:tbl>
          </a:graphicData>
        </a:graphic>
      </p:graphicFrame>
      <p:pic>
        <p:nvPicPr>
          <p:cNvPr id="5" name="Picture 4">
            <a:extLst>
              <a:ext uri="{FF2B5EF4-FFF2-40B4-BE49-F238E27FC236}">
                <a16:creationId xmlns:a16="http://schemas.microsoft.com/office/drawing/2014/main" id="{65A36AAF-2437-5C32-0394-BDD403E4994A}"/>
              </a:ext>
            </a:extLst>
          </p:cNvPr>
          <p:cNvPicPr>
            <a:picLocks noChangeAspect="1"/>
          </p:cNvPicPr>
          <p:nvPr/>
        </p:nvPicPr>
        <p:blipFill>
          <a:blip r:embed="rId4"/>
          <a:stretch>
            <a:fillRect/>
          </a:stretch>
        </p:blipFill>
        <p:spPr>
          <a:xfrm>
            <a:off x="68250" y="1096360"/>
            <a:ext cx="9010669" cy="1341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4"/>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2</a:t>
            </a:r>
            <a:endParaRPr sz="40000">
              <a:solidFill>
                <a:srgbClr val="999999"/>
              </a:solidFill>
              <a:latin typeface="Roboto"/>
              <a:ea typeface="Roboto"/>
              <a:cs typeface="Roboto"/>
              <a:sym typeface="Roboto"/>
            </a:endParaRPr>
          </a:p>
        </p:txBody>
      </p:sp>
      <p:sp>
        <p:nvSpPr>
          <p:cNvPr id="416" name="Google Shape;416;p4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2</a:t>
            </a:r>
            <a:endParaRPr/>
          </a:p>
        </p:txBody>
      </p:sp>
      <p:sp>
        <p:nvSpPr>
          <p:cNvPr id="417" name="Google Shape;417;p4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Professional Practice / Attitude</a:t>
            </a:r>
            <a:endParaRPr/>
          </a:p>
        </p:txBody>
      </p:sp>
      <p:sp>
        <p:nvSpPr>
          <p:cNvPr id="418" name="Google Shape;418;p4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r>
              <a:rPr lang="en-GB"/>
              <a:t>The student demonstrate self-exploration and personal development, good academic</a:t>
            </a:r>
            <a:r>
              <a:rPr lang="en-NL"/>
              <a:t> </a:t>
            </a:r>
            <a:r>
              <a:rPr lang="en-GB"/>
              <a:t>practices in learning how to learn and the acquisition of professional knowledge</a:t>
            </a:r>
            <a:r>
              <a:rPr lang="en-NL"/>
              <a:t> </a:t>
            </a:r>
            <a:r>
              <a:rPr lang="en-GB"/>
              <a:t>through research,</a:t>
            </a:r>
            <a:r>
              <a:rPr lang="en-NL"/>
              <a:t> </a:t>
            </a:r>
            <a:r>
              <a:rPr lang="en-GB"/>
              <a:t>study, analysis, applied practice, discussion and reporting.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1/1</a:t>
            </a:r>
            <a:endParaRPr dirty="0"/>
          </a:p>
        </p:txBody>
      </p:sp>
      <p:sp>
        <p:nvSpPr>
          <p:cNvPr id="458" name="Google Shape;458;p48"/>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7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dirty="0"/>
          </a:p>
        </p:txBody>
      </p:sp>
      <p:sp>
        <p:nvSpPr>
          <p:cNvPr id="459" name="Google Shape;459;p48"/>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a:t>The student demonstrate self-exploration and personal development, good academic</a:t>
            </a:r>
            <a:r>
              <a:rPr lang="en-NL"/>
              <a:t> </a:t>
            </a:r>
            <a:r>
              <a:rPr lang="en-GB"/>
              <a:t>practices in learning how to learn and the acquisition of professional knowledge</a:t>
            </a:r>
            <a:r>
              <a:rPr lang="en-NL"/>
              <a:t> </a:t>
            </a:r>
            <a:r>
              <a:rPr lang="en-GB"/>
              <a:t>through research,</a:t>
            </a:r>
            <a:r>
              <a:rPr lang="en-NL"/>
              <a:t> </a:t>
            </a:r>
            <a:r>
              <a:rPr lang="en-GB"/>
              <a:t>study, analysis, applied practice, discussion and reporting. </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2.5</a:t>
            </a:r>
            <a:endParaRPr dirty="0"/>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reflects on personal behavior and attitudes, showing critical analysis of key lessons learned and identifying clear action points for improvement. </a:t>
            </a:r>
            <a:endParaRPr dirty="0"/>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Professional Practice</a:t>
            </a:r>
            <a:endParaRPr/>
          </a:p>
        </p:txBody>
      </p:sp>
      <p:graphicFrame>
        <p:nvGraphicFramePr>
          <p:cNvPr id="2" name="Table 1">
            <a:extLst>
              <a:ext uri="{FF2B5EF4-FFF2-40B4-BE49-F238E27FC236}">
                <a16:creationId xmlns:a16="http://schemas.microsoft.com/office/drawing/2014/main" id="{335892C4-3F5C-D68B-BA62-316FD338A09F}"/>
              </a:ext>
            </a:extLst>
          </p:cNvPr>
          <p:cNvGraphicFramePr>
            <a:graphicFrameLocks noGrp="1"/>
          </p:cNvGraphicFramePr>
          <p:nvPr>
            <p:extLst>
              <p:ext uri="{D42A27DB-BD31-4B8C-83A1-F6EECF244321}">
                <p14:modId xmlns:p14="http://schemas.microsoft.com/office/powerpoint/2010/main" val="1699115991"/>
              </p:ext>
            </p:extLst>
          </p:nvPr>
        </p:nvGraphicFramePr>
        <p:xfrm>
          <a:off x="0" y="1205129"/>
          <a:ext cx="9144001" cy="3945407"/>
        </p:xfrm>
        <a:graphic>
          <a:graphicData uri="http://schemas.openxmlformats.org/drawingml/2006/table">
            <a:tbl>
              <a:tblPr/>
              <a:tblGrid>
                <a:gridCol w="1335945">
                  <a:extLst>
                    <a:ext uri="{9D8B030D-6E8A-4147-A177-3AD203B41FA5}">
                      <a16:colId xmlns:a16="http://schemas.microsoft.com/office/drawing/2014/main" val="3939532266"/>
                    </a:ext>
                  </a:extLst>
                </a:gridCol>
                <a:gridCol w="1146385">
                  <a:extLst>
                    <a:ext uri="{9D8B030D-6E8A-4147-A177-3AD203B41FA5}">
                      <a16:colId xmlns:a16="http://schemas.microsoft.com/office/drawing/2014/main" val="3807818828"/>
                    </a:ext>
                  </a:extLst>
                </a:gridCol>
                <a:gridCol w="1453291">
                  <a:extLst>
                    <a:ext uri="{9D8B030D-6E8A-4147-A177-3AD203B41FA5}">
                      <a16:colId xmlns:a16="http://schemas.microsoft.com/office/drawing/2014/main" val="149149612"/>
                    </a:ext>
                  </a:extLst>
                </a:gridCol>
                <a:gridCol w="1615770">
                  <a:extLst>
                    <a:ext uri="{9D8B030D-6E8A-4147-A177-3AD203B41FA5}">
                      <a16:colId xmlns:a16="http://schemas.microsoft.com/office/drawing/2014/main" val="3112457157"/>
                    </a:ext>
                  </a:extLst>
                </a:gridCol>
                <a:gridCol w="1796305">
                  <a:extLst>
                    <a:ext uri="{9D8B030D-6E8A-4147-A177-3AD203B41FA5}">
                      <a16:colId xmlns:a16="http://schemas.microsoft.com/office/drawing/2014/main" val="2995002088"/>
                    </a:ext>
                  </a:extLst>
                </a:gridCol>
                <a:gridCol w="1796305">
                  <a:extLst>
                    <a:ext uri="{9D8B030D-6E8A-4147-A177-3AD203B41FA5}">
                      <a16:colId xmlns:a16="http://schemas.microsoft.com/office/drawing/2014/main" val="3060305187"/>
                    </a:ext>
                  </a:extLst>
                </a:gridCol>
              </a:tblGrid>
              <a:tr h="1976221">
                <a:tc>
                  <a:txBody>
                    <a:bodyPr/>
                    <a:lstStyle/>
                    <a:p>
                      <a:pPr algn="l" fontAlgn="t"/>
                      <a:r>
                        <a:rPr lang="en-US" sz="700" b="0" i="0" u="none" strike="noStrike" dirty="0">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 and by referencing the evidencing link in Section C of Learning log.</a:t>
                      </a:r>
                    </a:p>
                  </a:txBody>
                  <a:tcPr marL="0" marR="0" marT="0" marB="0">
                    <a:lnL>
                      <a:noFill/>
                    </a:lnL>
                    <a:lnR>
                      <a:noFill/>
                    </a:lnR>
                    <a:lnT>
                      <a:noFill/>
                    </a:lnT>
                    <a:lnB>
                      <a:noFill/>
                    </a:lnB>
                    <a:solidFill>
                      <a:srgbClr val="FBDAD7"/>
                    </a:solidFill>
                  </a:tcPr>
                </a:tc>
                <a:tc>
                  <a:txBody>
                    <a:bodyPr/>
                    <a:lstStyle/>
                    <a:p>
                      <a:pPr algn="l" fontAlgn="t"/>
                      <a:r>
                        <a:rPr lang="en-US" sz="700" b="0" i="0" u="none" strike="noStrike" dirty="0">
                          <a:solidFill>
                            <a:srgbClr val="000000"/>
                          </a:solidFill>
                          <a:effectLst/>
                          <a:latin typeface="Calibri" panose="020F0502020204030204" pitchFamily="34" charset="0"/>
                        </a:rPr>
                        <a:t>Weekly reflections have been completed in Section B of the learning log.</a:t>
                      </a:r>
                    </a:p>
                  </a:txBody>
                  <a:tcPr marL="0" marR="0" marT="0" marB="0">
                    <a:lnL>
                      <a:noFill/>
                    </a:lnL>
                    <a:lnR>
                      <a:noFill/>
                    </a:lnR>
                    <a:lnT>
                      <a:noFill/>
                    </a:lnT>
                    <a:lnB>
                      <a:noFill/>
                    </a:lnB>
                    <a:solidFill>
                      <a:srgbClr val="FFE1CC"/>
                    </a:solidFill>
                  </a:tcPr>
                </a:tc>
                <a:tc>
                  <a:txBody>
                    <a:bodyPr/>
                    <a:lstStyle/>
                    <a:p>
                      <a:pPr algn="l" fontAlgn="t"/>
                      <a:r>
                        <a:rPr lang="en-US" sz="700" b="0" i="0" u="none" strike="noStrike" dirty="0">
                          <a:solidFill>
                            <a:srgbClr val="000000"/>
                          </a:solidFill>
                          <a:effectLst/>
                          <a:latin typeface="Calibri" panose="020F0502020204030204" pitchFamily="34" charset="0"/>
                        </a:rPr>
                        <a:t>The reflection for the project and block (Section C of the learning log) has been completed. And meeting all criteria in poor. </a:t>
                      </a:r>
                    </a:p>
                  </a:txBody>
                  <a:tcPr marL="0" marR="0" marT="0" marB="0">
                    <a:lnL>
                      <a:noFill/>
                    </a:lnL>
                    <a:lnR>
                      <a:noFill/>
                    </a:lnR>
                    <a:lnT>
                      <a:noFill/>
                    </a:lnT>
                    <a:lnB>
                      <a:noFill/>
                    </a:lnB>
                    <a:solidFill>
                      <a:srgbClr val="FEF2CD"/>
                    </a:solidFill>
                  </a:tcPr>
                </a:tc>
                <a:tc>
                  <a:txBody>
                    <a:bodyPr/>
                    <a:lstStyle/>
                    <a:p>
                      <a:pPr algn="l" fontAlgn="t"/>
                      <a:r>
                        <a:rPr lang="en-US" sz="700" b="0" i="0" u="none" strike="noStrike" dirty="0">
                          <a:solidFill>
                            <a:srgbClr val="000000"/>
                          </a:solidFill>
                          <a:effectLst/>
                          <a:latin typeface="Calibri" panose="020F0502020204030204" pitchFamily="34" charset="0"/>
                        </a:rPr>
                        <a:t>The reflections have been written professionally and make sense given the context. And meeting all criteria in insufficient. </a:t>
                      </a:r>
                    </a:p>
                  </a:txBody>
                  <a:tcPr marL="0" marR="0" marT="0" marB="0">
                    <a:lnL>
                      <a:noFill/>
                    </a:lnL>
                    <a:lnR>
                      <a:noFill/>
                    </a:lnR>
                    <a:lnT>
                      <a:noFill/>
                    </a:lnT>
                    <a:lnB>
                      <a:noFill/>
                    </a:lnB>
                    <a:solidFill>
                      <a:srgbClr val="D1F1DA"/>
                    </a:solidFill>
                  </a:tcPr>
                </a:tc>
                <a:tc>
                  <a:txBody>
                    <a:bodyPr/>
                    <a:lstStyle/>
                    <a:p>
                      <a:pPr algn="l" fontAlgn="t"/>
                      <a:r>
                        <a:rPr lang="en-US" sz="700" b="0" i="0" u="none" strike="noStrike" dirty="0">
                          <a:solidFill>
                            <a:srgbClr val="000000"/>
                          </a:solidFill>
                          <a:effectLst/>
                          <a:latin typeface="Calibri" panose="020F0502020204030204" pitchFamily="34" charset="0"/>
                        </a:rPr>
                        <a:t>The reflections are critical and identify key lessons. And meeting all criteria in sufficient. </a:t>
                      </a:r>
                    </a:p>
                  </a:txBody>
                  <a:tcPr marL="0" marR="0" marT="0" marB="0">
                    <a:lnL>
                      <a:noFill/>
                    </a:lnL>
                    <a:lnR>
                      <a:noFill/>
                    </a:lnR>
                    <a:lnT>
                      <a:noFill/>
                    </a:lnT>
                    <a:lnB>
                      <a:noFill/>
                    </a:lnB>
                    <a:solidFill>
                      <a:srgbClr val="DAF1F3"/>
                    </a:solidFill>
                  </a:tcPr>
                </a:tc>
                <a:tc>
                  <a:txBody>
                    <a:bodyPr/>
                    <a:lstStyle/>
                    <a:p>
                      <a:pPr algn="l" fontAlgn="t"/>
                      <a:r>
                        <a:rPr lang="en-US" sz="700" b="0" i="0" u="none" strike="noStrike">
                          <a:solidFill>
                            <a:srgbClr val="000000"/>
                          </a:solidFill>
                          <a:effectLst/>
                          <a:latin typeface="Calibri" panose="020F0502020204030204" pitchFamily="34" charset="0"/>
                        </a:rPr>
                        <a:t>There are clear steps identified from the key lessons that make sense. There are steps applicable to future projects and your professional development.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2941841512"/>
                  </a:ext>
                </a:extLst>
              </a:tr>
              <a:tr h="1969186">
                <a:tc>
                  <a:txBody>
                    <a:bodyPr/>
                    <a:lstStyle/>
                    <a:p>
                      <a:pPr algn="l" fontAlgn="t"/>
                      <a:r>
                        <a:rPr lang="en-150" sz="700" b="0" i="0" u="none" strike="noStrike" dirty="0">
                          <a:solidFill>
                            <a:srgbClr val="000000"/>
                          </a:solidFill>
                          <a:effectLst/>
                          <a:latin typeface="Calibri" panose="020F0502020204030204" pitchFamily="34" charset="0"/>
                        </a:rPr>
                        <a:t> </a:t>
                      </a:r>
                    </a:p>
                  </a:txBody>
                  <a:tcPr marL="0" marR="0" marT="0" marB="0">
                    <a:lnL>
                      <a:noFill/>
                    </a:lnL>
                    <a:lnR>
                      <a:noFill/>
                    </a:lnR>
                    <a:lnT>
                      <a:noFill/>
                    </a:lnT>
                    <a:lnB>
                      <a:noFill/>
                    </a:lnB>
                    <a:solidFill>
                      <a:srgbClr val="FBDAD7"/>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completed everything on Section B with link and screenshots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Everything is completed and evidenced for every week. The project is completed. As well as everything else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tried my best at keeping It up in a professional level with no </a:t>
                      </a:r>
                      <a:r>
                        <a:rPr lang="en-US" sz="700" b="0" i="0" u="none" strike="noStrike" dirty="0" err="1">
                          <a:solidFill>
                            <a:srgbClr val="000000"/>
                          </a:solidFill>
                          <a:effectLst/>
                          <a:latin typeface="Calibri" panose="020F0502020204030204" pitchFamily="34" charset="0"/>
                        </a:rPr>
                        <a:t>grammaticall</a:t>
                      </a:r>
                      <a:r>
                        <a:rPr lang="en-US" sz="700" b="0" i="0" u="none" strike="noStrike" dirty="0">
                          <a:solidFill>
                            <a:srgbClr val="000000"/>
                          </a:solidFill>
                          <a:effectLst/>
                          <a:latin typeface="Calibri" panose="020F0502020204030204" pitchFamily="34" charset="0"/>
                        </a:rPr>
                        <a:t> errors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identified key lessons and feature them in every time I experienced one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In Section D I mention all the things how to improve myself for the future and for the next </a:t>
                      </a:r>
                      <a:r>
                        <a:rPr lang="en-US" sz="700" b="0" i="0" u="none" strike="noStrike" dirty="0" err="1">
                          <a:solidFill>
                            <a:srgbClr val="000000"/>
                          </a:solidFill>
                          <a:effectLst/>
                          <a:latin typeface="Calibri" panose="020F0502020204030204" pitchFamily="34" charset="0"/>
                        </a:rPr>
                        <a:t>Block_C</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2224807652"/>
                  </a:ext>
                </a:extLst>
              </a:tr>
            </a:tbl>
          </a:graphicData>
        </a:graphic>
      </p:graphicFrame>
      <p:pic>
        <p:nvPicPr>
          <p:cNvPr id="3" name="Picture 2">
            <a:extLst>
              <a:ext uri="{FF2B5EF4-FFF2-40B4-BE49-F238E27FC236}">
                <a16:creationId xmlns:a16="http://schemas.microsoft.com/office/drawing/2014/main" id="{FF4B1FE6-FBB0-2523-F9CB-E33CF70AA7F5}"/>
              </a:ext>
            </a:extLst>
          </p:cNvPr>
          <p:cNvPicPr>
            <a:picLocks noChangeAspect="1"/>
          </p:cNvPicPr>
          <p:nvPr/>
        </p:nvPicPr>
        <p:blipFill>
          <a:blip r:embed="rId3"/>
          <a:stretch>
            <a:fillRect/>
          </a:stretch>
        </p:blipFill>
        <p:spPr>
          <a:xfrm>
            <a:off x="-15868" y="1069800"/>
            <a:ext cx="9091618" cy="1353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indent="0" algn="l"/>
            <a:r>
              <a:rPr lang="en" sz="1400"/>
              <a:t>Section B</a:t>
            </a:r>
            <a:endParaRPr lang="en-US" sz="1400"/>
          </a:p>
          <a:p>
            <a:pPr marL="182880" indent="-180340" algn="l">
              <a:buFont typeface="Roboto,Sans-Serif"/>
              <a:buChar char="●"/>
            </a:pPr>
            <a:r>
              <a:rPr lang="en" sz="1400"/>
              <a:t>Week log section</a:t>
            </a:r>
            <a:endParaRPr lang="en"/>
          </a:p>
          <a:p>
            <a:pPr marL="182880" lvl="0" indent="-180340" algn="l">
              <a:spcBef>
                <a:spcPts val="0"/>
              </a:spcBef>
              <a:spcAft>
                <a:spcPts val="0"/>
              </a:spcAft>
              <a:buFont typeface="Roboto,Sans-Serif"/>
              <a:buChar char="●"/>
            </a:pPr>
            <a:endParaRPr lang="en" sz="1400"/>
          </a:p>
          <a:p>
            <a:pPr marL="0" indent="0" algn="l"/>
            <a:r>
              <a:rPr lang="en" sz="1400"/>
              <a:t>Section C</a:t>
            </a:r>
            <a:endParaRPr lang="en-US" sz="1400"/>
          </a:p>
          <a:p>
            <a:pPr marL="182880" indent="-180340" algn="l">
              <a:buFont typeface="Roboto,Sans-Serif"/>
              <a:buChar char="●"/>
            </a:pPr>
            <a:r>
              <a:rPr lang="en" sz="1400"/>
              <a:t>ILO section</a:t>
            </a:r>
            <a:endParaRPr lang="en-US" sz="1400"/>
          </a:p>
          <a:p>
            <a:pPr marL="0" indent="0" algn="l"/>
            <a:endParaRPr lang="en" sz="1400"/>
          </a:p>
          <a:p>
            <a:pPr marL="0" lvl="0" indent="0" algn="l" rtl="0">
              <a:spcBef>
                <a:spcPts val="0"/>
              </a:spcBef>
              <a:spcAft>
                <a:spcPts val="0"/>
              </a:spcAft>
              <a:buNone/>
            </a:pPr>
            <a:r>
              <a:rPr lang="en" sz="1400"/>
              <a:t>Section D</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53820"/>
            <a:ext cx="5486400" cy="4599300"/>
          </a:xfrm>
          <a:prstGeom prst="rect">
            <a:avLst/>
          </a:prstGeom>
        </p:spPr>
        <p:txBody>
          <a:bodyPr spcFirstLastPara="1" wrap="square" lIns="91425" tIns="91425" rIns="91425" bIns="91425" anchor="t" anchorCtr="0">
            <a:noAutofit/>
          </a:bodyPr>
          <a:lstStyle/>
          <a:p>
            <a:pPr marL="0" indent="0">
              <a:buNone/>
            </a:pPr>
            <a:r>
              <a:rPr lang="en" b="1" u="sng" dirty="0"/>
              <a:t>Section A - My Plan</a:t>
            </a:r>
            <a:r>
              <a:rPr lang="en" b="1" dirty="0"/>
              <a:t> </a:t>
            </a:r>
            <a:endParaRPr lang="en-US" i="1" u="sng" dirty="0"/>
          </a:p>
          <a:p>
            <a:pPr marL="0" indent="0">
              <a:buNone/>
            </a:pPr>
            <a:r>
              <a:rPr lang="en" i="1" dirty="0"/>
              <a:t>Must be completed in </a:t>
            </a:r>
            <a:r>
              <a:rPr lang="en" i="1" u="sng" dirty="0"/>
              <a:t>week 1</a:t>
            </a:r>
            <a:endParaRPr lang="en-US" i="1" u="sng" dirty="0"/>
          </a:p>
          <a:p>
            <a:pPr marL="0" indent="0">
              <a:spcBef>
                <a:spcPts val="800"/>
              </a:spcBef>
              <a:buNone/>
            </a:pPr>
            <a:r>
              <a:rPr lang="en" dirty="0"/>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lang="en-US" dirty="0"/>
          </a:p>
          <a:p>
            <a:pPr marL="0" indent="0">
              <a:spcBef>
                <a:spcPts val="800"/>
              </a:spcBef>
              <a:buNone/>
            </a:pPr>
            <a:r>
              <a:rPr lang="en" b="1" u="sng" dirty="0"/>
              <a:t>Section B - Weekly Log</a:t>
            </a:r>
            <a:br>
              <a:rPr lang="en" b="1" u="sng" dirty="0"/>
            </a:br>
            <a:r>
              <a:rPr lang="en" i="1" dirty="0"/>
              <a:t>Must be updated </a:t>
            </a:r>
            <a:r>
              <a:rPr lang="en" i="1" u="sng" dirty="0"/>
              <a:t>every week</a:t>
            </a:r>
            <a:endParaRPr lang="en-US" dirty="0"/>
          </a:p>
          <a:p>
            <a:pPr marL="0" indent="0">
              <a:spcBef>
                <a:spcPts val="800"/>
              </a:spcBef>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lang="en-US" dirty="0"/>
          </a:p>
          <a:p>
            <a:pPr marL="0" indent="0">
              <a:spcBef>
                <a:spcPts val="800"/>
              </a:spcBef>
              <a:buNone/>
            </a:pPr>
            <a:r>
              <a:rPr lang="en" dirty="0"/>
              <a:t>In such cases, you simply need to provide links to those artifacts and may include any explanatory comment or reflection you feel is appropriate. </a:t>
            </a:r>
            <a:endParaRPr lang="en-US" dirty="0"/>
          </a:p>
          <a:p>
            <a:pPr marL="0" indent="0">
              <a:spcBef>
                <a:spcPts val="800"/>
              </a:spcBef>
              <a:buNone/>
            </a:pPr>
            <a:r>
              <a:rPr lang="en" dirty="0"/>
              <a:t>(Some reflection is almost always a good idea as it provides the foundation for Section D.)</a:t>
            </a:r>
            <a:endParaRPr lang="en-US" dirty="0"/>
          </a:p>
          <a:p>
            <a:pPr marL="0" indent="0">
              <a:spcBef>
                <a:spcPts val="800"/>
              </a:spcBef>
              <a:buNone/>
            </a:pPr>
            <a:r>
              <a:rPr lang="en" b="1" u="sng" dirty="0"/>
              <a:t>Section C - ILO’s</a:t>
            </a:r>
            <a:br>
              <a:rPr lang="en" b="1" u="sng" dirty="0"/>
            </a:br>
            <a:r>
              <a:rPr lang="en" i="1" dirty="0"/>
              <a:t>Must be completed in </a:t>
            </a:r>
            <a:r>
              <a:rPr lang="en" i="1" u="sng" dirty="0"/>
              <a:t>week </a:t>
            </a:r>
            <a:r>
              <a:rPr lang="en-NL" i="1" u="sng" dirty="0"/>
              <a:t>8</a:t>
            </a:r>
            <a:r>
              <a:rPr lang="en" i="1" dirty="0"/>
              <a:t>, but should be updated </a:t>
            </a:r>
            <a:r>
              <a:rPr lang="en" i="1" u="sng" dirty="0"/>
              <a:t>regularly.</a:t>
            </a:r>
            <a:endParaRPr lang="en" dirty="0"/>
          </a:p>
          <a:p>
            <a:pPr marL="0" indent="0">
              <a:spcBef>
                <a:spcPts val="800"/>
              </a:spcBef>
              <a:buNone/>
            </a:pPr>
            <a:r>
              <a:rPr lang="en" dirty="0"/>
              <a:t>This is where you link your evidence to each of the Intended Learning Outcomes of this block.</a:t>
            </a:r>
            <a:endParaRPr dirty="0"/>
          </a:p>
          <a:p>
            <a:pPr marL="0" indent="0">
              <a:spcBef>
                <a:spcPts val="800"/>
              </a:spcBef>
              <a:buNone/>
            </a:pPr>
            <a:r>
              <a:rPr lang="en" b="1" u="sng" dirty="0"/>
              <a:t>Section D – Reflection</a:t>
            </a:r>
            <a:br>
              <a:rPr lang="en" b="1" u="sng" dirty="0"/>
            </a:br>
            <a:r>
              <a:rPr lang="en" i="1" dirty="0"/>
              <a:t>Must be completed in </a:t>
            </a:r>
            <a:r>
              <a:rPr lang="en" i="1" u="sng" dirty="0"/>
              <a:t>week </a:t>
            </a:r>
            <a:r>
              <a:rPr lang="en-NL" i="1" u="sng" dirty="0"/>
              <a:t>8</a:t>
            </a:r>
            <a:endParaRPr i="1" u="sng" dirty="0"/>
          </a:p>
          <a:p>
            <a:pPr marL="0" lvl="0" indent="0" rtl="0">
              <a:spcBef>
                <a:spcPts val="800"/>
              </a:spcBef>
              <a:spcAft>
                <a:spcPts val="80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extLst>
      <p:ext uri="{BB962C8B-B14F-4D97-AF65-F5344CB8AC3E}">
        <p14:creationId xmlns:p14="http://schemas.microsoft.com/office/powerpoint/2010/main" val="663768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Governance</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student is able to understand and apply appropriate ethical and legal frameworks while working with privacy-sensitive data. </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3</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3.1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Students develops a  basic knowledge of ethics and law associated with data and AI.</a:t>
            </a:r>
            <a:endParaRPr dirty="0"/>
          </a:p>
        </p:txBody>
      </p:sp>
      <p:sp>
        <p:nvSpPr>
          <p:cNvPr id="2" name="Google Shape;459;p48">
            <a:extLst>
              <a:ext uri="{FF2B5EF4-FFF2-40B4-BE49-F238E27FC236}">
                <a16:creationId xmlns:a16="http://schemas.microsoft.com/office/drawing/2014/main" id="{736DE019-6FB4-EBD8-6034-60A1396260D1}"/>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t>The student is able to understand and apply appropriate ethical and legal frameworks while working with privacy-sensitive data. </a:t>
            </a:r>
            <a:endParaRPr lang="en-GB" dirty="0"/>
          </a:p>
        </p:txBody>
      </p:sp>
      <p:sp>
        <p:nvSpPr>
          <p:cNvPr id="3" name="Google Shape;462;p48">
            <a:extLst>
              <a:ext uri="{FF2B5EF4-FFF2-40B4-BE49-F238E27FC236}">
                <a16:creationId xmlns:a16="http://schemas.microsoft.com/office/drawing/2014/main" id="{65D4C843-5D26-8ABA-0D10-9F5D0374EEA2}"/>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Governance</a:t>
            </a:r>
            <a:endParaRPr dirty="0"/>
          </a:p>
        </p:txBody>
      </p:sp>
      <p:graphicFrame>
        <p:nvGraphicFramePr>
          <p:cNvPr id="4" name="Table 3">
            <a:extLst>
              <a:ext uri="{FF2B5EF4-FFF2-40B4-BE49-F238E27FC236}">
                <a16:creationId xmlns:a16="http://schemas.microsoft.com/office/drawing/2014/main" id="{FCE03415-45C6-EAA8-4D15-CC86C3137994}"/>
              </a:ext>
            </a:extLst>
          </p:cNvPr>
          <p:cNvGraphicFramePr>
            <a:graphicFrameLocks noGrp="1"/>
          </p:cNvGraphicFramePr>
          <p:nvPr>
            <p:extLst>
              <p:ext uri="{D42A27DB-BD31-4B8C-83A1-F6EECF244321}">
                <p14:modId xmlns:p14="http://schemas.microsoft.com/office/powerpoint/2010/main" val="558417853"/>
              </p:ext>
            </p:extLst>
          </p:nvPr>
        </p:nvGraphicFramePr>
        <p:xfrm>
          <a:off x="0" y="1227288"/>
          <a:ext cx="9144001" cy="3977862"/>
        </p:xfrm>
        <a:graphic>
          <a:graphicData uri="http://schemas.openxmlformats.org/drawingml/2006/table">
            <a:tbl>
              <a:tblPr/>
              <a:tblGrid>
                <a:gridCol w="1335945">
                  <a:extLst>
                    <a:ext uri="{9D8B030D-6E8A-4147-A177-3AD203B41FA5}">
                      <a16:colId xmlns:a16="http://schemas.microsoft.com/office/drawing/2014/main" val="4164917372"/>
                    </a:ext>
                  </a:extLst>
                </a:gridCol>
                <a:gridCol w="1146385">
                  <a:extLst>
                    <a:ext uri="{9D8B030D-6E8A-4147-A177-3AD203B41FA5}">
                      <a16:colId xmlns:a16="http://schemas.microsoft.com/office/drawing/2014/main" val="2568121033"/>
                    </a:ext>
                  </a:extLst>
                </a:gridCol>
                <a:gridCol w="1453291">
                  <a:extLst>
                    <a:ext uri="{9D8B030D-6E8A-4147-A177-3AD203B41FA5}">
                      <a16:colId xmlns:a16="http://schemas.microsoft.com/office/drawing/2014/main" val="3570068980"/>
                    </a:ext>
                  </a:extLst>
                </a:gridCol>
                <a:gridCol w="1615770">
                  <a:extLst>
                    <a:ext uri="{9D8B030D-6E8A-4147-A177-3AD203B41FA5}">
                      <a16:colId xmlns:a16="http://schemas.microsoft.com/office/drawing/2014/main" val="3945817912"/>
                    </a:ext>
                  </a:extLst>
                </a:gridCol>
                <a:gridCol w="1796305">
                  <a:extLst>
                    <a:ext uri="{9D8B030D-6E8A-4147-A177-3AD203B41FA5}">
                      <a16:colId xmlns:a16="http://schemas.microsoft.com/office/drawing/2014/main" val="930643288"/>
                    </a:ext>
                  </a:extLst>
                </a:gridCol>
                <a:gridCol w="1796305">
                  <a:extLst>
                    <a:ext uri="{9D8B030D-6E8A-4147-A177-3AD203B41FA5}">
                      <a16:colId xmlns:a16="http://schemas.microsoft.com/office/drawing/2014/main" val="799681623"/>
                    </a:ext>
                  </a:extLst>
                </a:gridCol>
              </a:tblGrid>
              <a:tr h="2030262">
                <a:tc>
                  <a:txBody>
                    <a:bodyPr/>
                    <a:lstStyle/>
                    <a:p>
                      <a:pPr algn="l" fontAlgn="t"/>
                      <a:r>
                        <a:rPr lang="en-US" sz="700" b="0" i="0" u="none" strike="noStrike" dirty="0">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 and by referencing the evidencing link in Section C of Learning log.</a:t>
                      </a:r>
                    </a:p>
                  </a:txBody>
                  <a:tcPr marL="0" marR="0" marT="0" marB="0">
                    <a:lnL>
                      <a:noFill/>
                    </a:lnL>
                    <a:lnR>
                      <a:noFill/>
                    </a:lnR>
                    <a:lnT>
                      <a:noFill/>
                    </a:lnT>
                    <a:lnB>
                      <a:noFill/>
                    </a:lnB>
                    <a:solidFill>
                      <a:srgbClr val="FBDAD7"/>
                    </a:solidFill>
                  </a:tcPr>
                </a:tc>
                <a:tc>
                  <a:txBody>
                    <a:bodyPr/>
                    <a:lstStyle/>
                    <a:p>
                      <a:pPr algn="l" fontAlgn="t"/>
                      <a:r>
                        <a:rPr lang="en-US" sz="700" b="0" i="0" u="none" strike="noStrike" dirty="0">
                          <a:solidFill>
                            <a:srgbClr val="000000"/>
                          </a:solidFill>
                          <a:effectLst/>
                          <a:latin typeface="Calibri" panose="020F0502020204030204" pitchFamily="34" charset="0"/>
                        </a:rPr>
                        <a:t>The student is able to demonstrate a knowledge of three elements that are vital for an ethical (AI) organizational capacity and explains them in relation to the given project.</a:t>
                      </a:r>
                    </a:p>
                  </a:txBody>
                  <a:tcPr marL="0" marR="0" marT="0" marB="0">
                    <a:lnL>
                      <a:noFill/>
                    </a:lnL>
                    <a:lnR>
                      <a:noFill/>
                    </a:lnR>
                    <a:lnT>
                      <a:noFill/>
                    </a:lnT>
                    <a:lnB>
                      <a:noFill/>
                    </a:lnB>
                    <a:solidFill>
                      <a:srgbClr val="FFE1CC"/>
                    </a:solidFill>
                  </a:tcPr>
                </a:tc>
                <a:tc>
                  <a:txBody>
                    <a:bodyPr/>
                    <a:lstStyle/>
                    <a:p>
                      <a:pPr algn="l" fontAlgn="t"/>
                      <a:r>
                        <a:rPr lang="en-US" sz="700" b="0" i="0" u="none" strike="noStrike" dirty="0">
                          <a:solidFill>
                            <a:srgbClr val="000000"/>
                          </a:solidFill>
                          <a:effectLst/>
                          <a:latin typeface="Calibri" panose="020F0502020204030204" pitchFamily="34" charset="0"/>
                        </a:rPr>
                        <a:t>The student is able to identify parties responsible for each element of an ethical (AI) organizational capacity in the context of the given project. And meeting all criteria in poor. </a:t>
                      </a:r>
                    </a:p>
                  </a:txBody>
                  <a:tcPr marL="0" marR="0" marT="0" marB="0">
                    <a:lnL>
                      <a:noFill/>
                    </a:lnL>
                    <a:lnR>
                      <a:noFill/>
                    </a:lnR>
                    <a:lnT>
                      <a:noFill/>
                    </a:lnT>
                    <a:lnB>
                      <a:noFill/>
                    </a:lnB>
                    <a:solidFill>
                      <a:srgbClr val="FEF2CD"/>
                    </a:solidFill>
                  </a:tcPr>
                </a:tc>
                <a:tc>
                  <a:txBody>
                    <a:bodyPr/>
                    <a:lstStyle/>
                    <a:p>
                      <a:pPr algn="l" fontAlgn="t"/>
                      <a:r>
                        <a:rPr lang="en-US" sz="700" b="0" i="0" u="none" strike="noStrike" dirty="0">
                          <a:solidFill>
                            <a:srgbClr val="000000"/>
                          </a:solidFill>
                          <a:effectLst/>
                          <a:latin typeface="Calibri" panose="020F0502020204030204" pitchFamily="34" charset="0"/>
                        </a:rPr>
                        <a:t>The student is able to provide pieces of evidence that the client and themselves operate in an ethical way, taking into consideration all three elements that are vital for the ethical (AI) organizational capacity and connecting these elements to at least 1 framework for making ethical decisions as well as GDPR, Ethical Guidelines for Statistical Practice and research into the company. And meeting all criteria in insufficient.</a:t>
                      </a:r>
                    </a:p>
                  </a:txBody>
                  <a:tcPr marL="0" marR="0" marT="0" marB="0">
                    <a:lnL>
                      <a:noFill/>
                    </a:lnL>
                    <a:lnR>
                      <a:noFill/>
                    </a:lnR>
                    <a:lnT>
                      <a:noFill/>
                    </a:lnT>
                    <a:lnB>
                      <a:noFill/>
                    </a:lnB>
                    <a:solidFill>
                      <a:srgbClr val="D1F1DA"/>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identify problems in the ethical (AI) organizational capacity in the context of the given project. And meeting all criteria in sufficient.</a:t>
                      </a:r>
                    </a:p>
                  </a:txBody>
                  <a:tcPr marL="0" marR="0" marT="0" marB="0">
                    <a:lnL>
                      <a:noFill/>
                    </a:lnL>
                    <a:lnR>
                      <a:noFill/>
                    </a:lnR>
                    <a:lnT>
                      <a:noFill/>
                    </a:lnT>
                    <a:lnB>
                      <a:noFill/>
                    </a:lnB>
                    <a:solidFill>
                      <a:srgbClr val="DAF1F3"/>
                    </a:solidFill>
                  </a:tcPr>
                </a:tc>
                <a:tc>
                  <a:txBody>
                    <a:bodyPr/>
                    <a:lstStyle/>
                    <a:p>
                      <a:pPr algn="l" fontAlgn="t"/>
                      <a:r>
                        <a:rPr lang="en-US" sz="700" b="0" i="0" u="none" strike="noStrike">
                          <a:solidFill>
                            <a:srgbClr val="000000"/>
                          </a:solidFill>
                          <a:effectLst/>
                          <a:latin typeface="Calibri" panose="020F0502020204030204" pitchFamily="34" charset="0"/>
                        </a:rPr>
                        <a:t>The student provides advice on improving an ethical (AI) organizational capacity, within the given project, using the knowledge acquired via GitHub.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2991902109"/>
                  </a:ext>
                </a:extLst>
              </a:tr>
              <a:tr h="1947600">
                <a:tc>
                  <a:txBody>
                    <a:bodyPr/>
                    <a:lstStyle/>
                    <a:p>
                      <a:pPr algn="l" fontAlgn="t"/>
                      <a:r>
                        <a:rPr lang="en-US" sz="800" dirty="0">
                          <a:hlinkClick r:id="rId3"/>
                        </a:rPr>
                        <a:t>Report </a:t>
                      </a:r>
                      <a:r>
                        <a:rPr lang="en-US" sz="800" dirty="0"/>
                        <a:t>, </a:t>
                      </a:r>
                      <a:r>
                        <a:rPr lang="en-US" sz="800" dirty="0">
                          <a:hlinkClick r:id="rId4"/>
                        </a:rPr>
                        <a:t>Dialogue </a:t>
                      </a:r>
                      <a:r>
                        <a:rPr lang="en-US" sz="800" dirty="0"/>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Ethical consideration in</a:t>
                      </a:r>
                    </a:p>
                    <a:p>
                      <a:pPr algn="l" fontAlgn="t"/>
                      <a:r>
                        <a:rPr lang="en-US" sz="700" b="0" i="0" u="none" strike="noStrike" dirty="0">
                          <a:solidFill>
                            <a:srgbClr val="000000"/>
                          </a:solidFill>
                          <a:effectLst/>
                          <a:latin typeface="Calibri" panose="020F0502020204030204" pitchFamily="34" charset="0"/>
                          <a:hlinkClick r:id="rId3"/>
                        </a:rPr>
                        <a:t>Report</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described in Ethical consideration in the report </a:t>
                      </a:r>
                      <a:r>
                        <a:rPr lang="en-US" sz="700" b="0" i="0" u="none" strike="noStrike" dirty="0" err="1">
                          <a:solidFill>
                            <a:srgbClr val="000000"/>
                          </a:solidFill>
                          <a:effectLst/>
                          <a:latin typeface="Calibri" panose="020F0502020204030204" pitchFamily="34" charset="0"/>
                          <a:hlinkClick r:id="rId3"/>
                        </a:rPr>
                        <a:t>Report</a:t>
                      </a:r>
                      <a:r>
                        <a:rPr lang="en-US" sz="700" b="0" i="0" u="none" strike="noStrike" dirty="0">
                          <a:solidFill>
                            <a:srgbClr val="000000"/>
                          </a:solidFill>
                          <a:effectLst/>
                          <a:latin typeface="Calibri" panose="020F0502020204030204" pitchFamily="34" charset="0"/>
                          <a:hlinkClick r:id="rId3"/>
                        </a:rPr>
                        <a:t> </a:t>
                      </a:r>
                      <a:r>
                        <a:rPr lang="en-US"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4"/>
                        </a:rPr>
                        <a:t>Dialogue </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3"/>
                        </a:rPr>
                        <a:t>Report </a:t>
                      </a:r>
                      <a:r>
                        <a:rPr lang="en-US"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4"/>
                        </a:rPr>
                        <a:t>Dialogue </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3"/>
                        </a:rPr>
                        <a:t>Report </a:t>
                      </a:r>
                      <a:r>
                        <a:rPr lang="en-US"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4"/>
                        </a:rPr>
                        <a:t>Dialogue </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3"/>
                        </a:rPr>
                        <a:t>Report </a:t>
                      </a:r>
                      <a:r>
                        <a:rPr lang="en-US"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4"/>
                        </a:rPr>
                        <a:t>Dialogue </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77833122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4</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Management and Understanding</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Students develop a basic understanding of python programming concepts and are able to collect, clean, and explore data using industry standard libraries. ​</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r>
              <a:rPr lang="en">
                <a:solidFill>
                  <a:srgbClr val="FFFFFF"/>
                </a:solidFill>
              </a:rPr>
              <a:t>.1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Students are able to demonstrate a advanced understanding of python programming concepts. 	</a:t>
            </a:r>
            <a:endParaRPr dirty="0"/>
          </a:p>
        </p:txBody>
      </p:sp>
      <p:sp>
        <p:nvSpPr>
          <p:cNvPr id="2" name="Google Shape;459;p48">
            <a:extLst>
              <a:ext uri="{FF2B5EF4-FFF2-40B4-BE49-F238E27FC236}">
                <a16:creationId xmlns:a16="http://schemas.microsoft.com/office/drawing/2014/main" id="{F3EE57B9-202F-411D-EDC0-8C6462DD5EE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Students develop a basic understanding of python programming concepts and are able to collect, clean, and explore data using industry standard libraries. ​</a:t>
            </a:r>
          </a:p>
        </p:txBody>
      </p:sp>
      <p:sp>
        <p:nvSpPr>
          <p:cNvPr id="3" name="Google Shape;462;p48">
            <a:extLst>
              <a:ext uri="{FF2B5EF4-FFF2-40B4-BE49-F238E27FC236}">
                <a16:creationId xmlns:a16="http://schemas.microsoft.com/office/drawing/2014/main" id="{E35F273E-41C8-68B1-4440-B3901A31F6B2}"/>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Management and Understanding</a:t>
            </a:r>
            <a:endParaRPr dirty="0"/>
          </a:p>
        </p:txBody>
      </p:sp>
      <p:graphicFrame>
        <p:nvGraphicFramePr>
          <p:cNvPr id="4" name="Table 3">
            <a:extLst>
              <a:ext uri="{FF2B5EF4-FFF2-40B4-BE49-F238E27FC236}">
                <a16:creationId xmlns:a16="http://schemas.microsoft.com/office/drawing/2014/main" id="{BB670606-BAFC-EAE8-8121-9E5390CA16D5}"/>
              </a:ext>
            </a:extLst>
          </p:cNvPr>
          <p:cNvGraphicFramePr>
            <a:graphicFrameLocks noGrp="1"/>
          </p:cNvGraphicFramePr>
          <p:nvPr>
            <p:extLst>
              <p:ext uri="{D42A27DB-BD31-4B8C-83A1-F6EECF244321}">
                <p14:modId xmlns:p14="http://schemas.microsoft.com/office/powerpoint/2010/main" val="1969439372"/>
              </p:ext>
            </p:extLst>
          </p:nvPr>
        </p:nvGraphicFramePr>
        <p:xfrm>
          <a:off x="0" y="1207382"/>
          <a:ext cx="9143999" cy="3936118"/>
        </p:xfrm>
        <a:graphic>
          <a:graphicData uri="http://schemas.openxmlformats.org/drawingml/2006/table">
            <a:tbl>
              <a:tblPr/>
              <a:tblGrid>
                <a:gridCol w="1335944">
                  <a:extLst>
                    <a:ext uri="{9D8B030D-6E8A-4147-A177-3AD203B41FA5}">
                      <a16:colId xmlns:a16="http://schemas.microsoft.com/office/drawing/2014/main" val="2740936943"/>
                    </a:ext>
                  </a:extLst>
                </a:gridCol>
                <a:gridCol w="1146385">
                  <a:extLst>
                    <a:ext uri="{9D8B030D-6E8A-4147-A177-3AD203B41FA5}">
                      <a16:colId xmlns:a16="http://schemas.microsoft.com/office/drawing/2014/main" val="832654346"/>
                    </a:ext>
                  </a:extLst>
                </a:gridCol>
                <a:gridCol w="1480071">
                  <a:extLst>
                    <a:ext uri="{9D8B030D-6E8A-4147-A177-3AD203B41FA5}">
                      <a16:colId xmlns:a16="http://schemas.microsoft.com/office/drawing/2014/main" val="3332204644"/>
                    </a:ext>
                  </a:extLst>
                </a:gridCol>
                <a:gridCol w="1588991">
                  <a:extLst>
                    <a:ext uri="{9D8B030D-6E8A-4147-A177-3AD203B41FA5}">
                      <a16:colId xmlns:a16="http://schemas.microsoft.com/office/drawing/2014/main" val="3828051114"/>
                    </a:ext>
                  </a:extLst>
                </a:gridCol>
                <a:gridCol w="1796304">
                  <a:extLst>
                    <a:ext uri="{9D8B030D-6E8A-4147-A177-3AD203B41FA5}">
                      <a16:colId xmlns:a16="http://schemas.microsoft.com/office/drawing/2014/main" val="4219544712"/>
                    </a:ext>
                  </a:extLst>
                </a:gridCol>
                <a:gridCol w="1796304">
                  <a:extLst>
                    <a:ext uri="{9D8B030D-6E8A-4147-A177-3AD203B41FA5}">
                      <a16:colId xmlns:a16="http://schemas.microsoft.com/office/drawing/2014/main" val="2568388399"/>
                    </a:ext>
                  </a:extLst>
                </a:gridCol>
              </a:tblGrid>
              <a:tr h="1968059">
                <a:tc>
                  <a:txBody>
                    <a:bodyPr/>
                    <a:lstStyle/>
                    <a:p>
                      <a:pPr algn="l" fontAlgn="t"/>
                      <a:r>
                        <a:rPr lang="en-US" sz="700" b="0" i="0" u="none" strike="noStrike">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 and by referencing the evidencing link in Section C of Learning log.</a:t>
                      </a:r>
                    </a:p>
                  </a:txBody>
                  <a:tcPr marL="0" marR="0" marT="0" marB="0">
                    <a:lnL>
                      <a:noFill/>
                    </a:lnL>
                    <a:lnR>
                      <a:noFill/>
                    </a:lnR>
                    <a:lnT>
                      <a:noFill/>
                    </a:lnT>
                    <a:lnB>
                      <a:noFill/>
                    </a:lnB>
                    <a:solidFill>
                      <a:srgbClr val="FBDAD7"/>
                    </a:solidFill>
                  </a:tcPr>
                </a:tc>
                <a:tc>
                  <a:txBody>
                    <a:bodyPr/>
                    <a:lstStyle/>
                    <a:p>
                      <a:pPr algn="l" fontAlgn="t"/>
                      <a:r>
                        <a:rPr lang="en-US" sz="700" b="0" i="0" u="none" strike="noStrike" dirty="0">
                          <a:solidFill>
                            <a:srgbClr val="000000"/>
                          </a:solidFill>
                          <a:effectLst/>
                          <a:latin typeface="Calibri" panose="020F0502020204030204" pitchFamily="34" charset="0"/>
                        </a:rPr>
                        <a:t>The student is able to demonstrate an understanding of the concept of working directory and file structures in Python. </a:t>
                      </a:r>
                    </a:p>
                  </a:txBody>
                  <a:tcPr marL="0" marR="0" marT="0" marB="0">
                    <a:lnL>
                      <a:noFill/>
                    </a:lnL>
                    <a:lnR>
                      <a:noFill/>
                    </a:lnR>
                    <a:lnT>
                      <a:noFill/>
                    </a:lnT>
                    <a:lnB>
                      <a:noFill/>
                    </a:lnB>
                    <a:solidFill>
                      <a:srgbClr val="FFE1CC"/>
                    </a:solidFill>
                  </a:tcPr>
                </a:tc>
                <a:tc>
                  <a:txBody>
                    <a:bodyPr/>
                    <a:lstStyle/>
                    <a:p>
                      <a:pPr algn="l" fontAlgn="t"/>
                      <a:r>
                        <a:rPr lang="en-US" sz="700" b="0" i="0" u="none" strike="noStrike" dirty="0">
                          <a:solidFill>
                            <a:srgbClr val="000000"/>
                          </a:solidFill>
                          <a:effectLst/>
                          <a:latin typeface="Calibri" panose="020F0502020204030204" pitchFamily="34" charset="0"/>
                        </a:rPr>
                        <a:t>The student is able to demonstrate the understanding of different file types that could be read in Python, and the knowledge of basic data cleansing such as removing duplicates .  And meeting all criteria in poor</a:t>
                      </a:r>
                    </a:p>
                  </a:txBody>
                  <a:tcPr marL="0" marR="0" marT="0" marB="0">
                    <a:lnL>
                      <a:noFill/>
                    </a:lnL>
                    <a:lnR>
                      <a:noFill/>
                    </a:lnR>
                    <a:lnT>
                      <a:noFill/>
                    </a:lnT>
                    <a:lnB>
                      <a:noFill/>
                    </a:lnB>
                    <a:solidFill>
                      <a:srgbClr val="FEF2CD"/>
                    </a:solidFill>
                  </a:tcPr>
                </a:tc>
                <a:tc>
                  <a:txBody>
                    <a:bodyPr/>
                    <a:lstStyle/>
                    <a:p>
                      <a:pPr algn="l" fontAlgn="t"/>
                      <a:r>
                        <a:rPr lang="en-US" sz="700" b="0" i="0" u="none" strike="noStrike" dirty="0">
                          <a:solidFill>
                            <a:srgbClr val="000000"/>
                          </a:solidFill>
                          <a:effectLst/>
                          <a:latin typeface="Calibri" panose="020F0502020204030204" pitchFamily="34" charset="0"/>
                        </a:rPr>
                        <a:t>The student is able to handle data from different file types to prepare for the analysis. And meeting all criteria in insufficient. </a:t>
                      </a:r>
                    </a:p>
                  </a:txBody>
                  <a:tcPr marL="0" marR="0" marT="0" marB="0">
                    <a:lnL>
                      <a:noFill/>
                    </a:lnL>
                    <a:lnR>
                      <a:noFill/>
                    </a:lnR>
                    <a:lnT>
                      <a:noFill/>
                    </a:lnT>
                    <a:lnB>
                      <a:noFill/>
                    </a:lnB>
                    <a:solidFill>
                      <a:srgbClr val="D1F1DA"/>
                    </a:solidFill>
                  </a:tcPr>
                </a:tc>
                <a:tc>
                  <a:txBody>
                    <a:bodyPr/>
                    <a:lstStyle/>
                    <a:p>
                      <a:pPr algn="l" fontAlgn="t"/>
                      <a:r>
                        <a:rPr lang="en-US" sz="700" b="0" i="0" u="none" strike="noStrike" dirty="0">
                          <a:solidFill>
                            <a:srgbClr val="000000"/>
                          </a:solidFill>
                          <a:effectLst/>
                          <a:latin typeface="Calibri" panose="020F0502020204030204" pitchFamily="34" charset="0"/>
                        </a:rPr>
                        <a:t>The student is able to demonstrate an understanding of data sources using API. And meeting all criteria in sufficient. </a:t>
                      </a:r>
                    </a:p>
                  </a:txBody>
                  <a:tcPr marL="0" marR="0" marT="0" marB="0">
                    <a:lnL>
                      <a:noFill/>
                    </a:lnL>
                    <a:lnR>
                      <a:noFill/>
                    </a:lnR>
                    <a:lnT>
                      <a:noFill/>
                    </a:lnT>
                    <a:lnB>
                      <a:noFill/>
                    </a:lnB>
                    <a:solidFill>
                      <a:srgbClr val="DAF1F3"/>
                    </a:solidFill>
                  </a:tcPr>
                </a:tc>
                <a:tc>
                  <a:txBody>
                    <a:bodyPr/>
                    <a:lstStyle/>
                    <a:p>
                      <a:pPr algn="l" fontAlgn="t"/>
                      <a:r>
                        <a:rPr lang="en-US" sz="700" b="0" i="0" u="none" strike="noStrike" dirty="0">
                          <a:solidFill>
                            <a:srgbClr val="000000"/>
                          </a:solidFill>
                          <a:effectLst/>
                          <a:latin typeface="Calibri" panose="020F0502020204030204" pitchFamily="34" charset="0"/>
                        </a:rPr>
                        <a:t>The student demonstrates the capability to establish a  connection between Python and a database,  perform basic ETL operations such as read/write. And meeting all criteria in Good.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2771176232"/>
                  </a:ext>
                </a:extLst>
              </a:tr>
              <a:tr h="1968059">
                <a:tc>
                  <a:txBody>
                    <a:bodyPr/>
                    <a:lstStyle/>
                    <a:p>
                      <a:pPr algn="l" fontAlgn="t"/>
                      <a:r>
                        <a:rPr lang="en-US" sz="700" b="0" i="0" u="none" strike="noStrike" dirty="0">
                          <a:solidFill>
                            <a:srgbClr val="000000"/>
                          </a:solidFill>
                          <a:effectLst/>
                          <a:latin typeface="Calibri" panose="020F0502020204030204" pitchFamily="34" charset="0"/>
                          <a:hlinkClick r:id="rId3"/>
                        </a:rPr>
                        <a:t>Week1DataLabII_Python_23725.ipynb</a:t>
                      </a:r>
                      <a:r>
                        <a:rPr lang="en-US" sz="700" b="0" i="0" u="none" strike="noStrike" dirty="0">
                          <a:solidFill>
                            <a:srgbClr val="000000"/>
                          </a:solidFill>
                          <a:effectLst/>
                          <a:latin typeface="Calibri" panose="020F0502020204030204" pitchFamily="34" charset="0"/>
                        </a:rPr>
                        <a:t> </a:t>
                      </a:r>
                    </a:p>
                    <a:p>
                      <a:pPr algn="l" fontAlgn="t"/>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grasped some understanding of them in this file provided I use some of the skills I acquired during this block:</a:t>
                      </a:r>
                      <a:br>
                        <a:rPr lang="en-US" sz="700" b="0" i="0" u="none" strike="noStrike" dirty="0">
                          <a:solidFill>
                            <a:srgbClr val="000000"/>
                          </a:solidFill>
                          <a:effectLst/>
                          <a:latin typeface="Calibri" panose="020F0502020204030204" pitchFamily="34" charset="0"/>
                        </a:rPr>
                      </a:br>
                      <a:r>
                        <a:rPr lang="en-US" sz="700" b="0" i="0" u="none" strike="noStrike" dirty="0">
                          <a:solidFill>
                            <a:srgbClr val="000000"/>
                          </a:solidFill>
                          <a:effectLst/>
                          <a:latin typeface="Calibri" panose="020F0502020204030204" pitchFamily="34" charset="0"/>
                          <a:hlinkClick r:id="rId4"/>
                        </a:rPr>
                        <a:t>The first code facilitates that Criteria </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In the project I handled a lot of data which was missing or unfilled also in this exercise that we did during week 1:</a:t>
                      </a:r>
                      <a:br>
                        <a:rPr lang="en-US" sz="700" b="0" i="0" u="none" strike="noStrike" dirty="0">
                          <a:solidFill>
                            <a:srgbClr val="000000"/>
                          </a:solidFill>
                          <a:effectLst/>
                          <a:latin typeface="Calibri" panose="020F0502020204030204" pitchFamily="34" charset="0"/>
                        </a:rPr>
                      </a:br>
                      <a:r>
                        <a:rPr lang="en-US" sz="700" b="0" i="0" u="none" strike="noStrike" dirty="0">
                          <a:solidFill>
                            <a:srgbClr val="000000"/>
                          </a:solidFill>
                          <a:effectLst/>
                          <a:latin typeface="Calibri" panose="020F0502020204030204" pitchFamily="34" charset="0"/>
                          <a:hlinkClick r:id="rId3"/>
                        </a:rPr>
                        <a:t>Week1DataLabII_Python_23725.ipynb</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During the block I showed huge improvement in had different data types from excel to csv and converting them into one as well.</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fontAlgn="t"/>
                      <a:r>
                        <a:rPr lang="en-150" sz="700" b="0" i="0" u="none" strike="noStrike" dirty="0">
                          <a:solidFill>
                            <a:srgbClr val="000000"/>
                          </a:solidFill>
                          <a:effectLst/>
                          <a:latin typeface="Calibri" panose="020F0502020204030204" pitchFamily="34" charset="0"/>
                        </a:rPr>
                        <a:t> </a:t>
                      </a:r>
                    </a:p>
                  </a:txBody>
                  <a:tcPr marL="0" marR="0" marT="0" marB="0">
                    <a:lnL>
                      <a:noFill/>
                    </a:lnL>
                    <a:lnR>
                      <a:noFill/>
                    </a:lnR>
                    <a:lnT>
                      <a:noFill/>
                    </a:lnT>
                    <a:lnB>
                      <a:noFill/>
                    </a:lnB>
                    <a:solidFill>
                      <a:srgbClr val="DAF1F3"/>
                    </a:solidFill>
                  </a:tcPr>
                </a:tc>
                <a:tc>
                  <a:txBody>
                    <a:bodyPr/>
                    <a:lstStyle/>
                    <a:p>
                      <a:pPr algn="l" fontAlgn="t"/>
                      <a:r>
                        <a:rPr lang="en-150" sz="700" b="0" i="0" u="none" strike="noStrike" dirty="0">
                          <a:solidFill>
                            <a:srgbClr val="000000"/>
                          </a:solidFill>
                          <a:effectLst/>
                          <a:latin typeface="Calibri" panose="020F0502020204030204" pitchFamily="34" charset="0"/>
                        </a:rPr>
                        <a:t>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23603659"/>
                  </a:ext>
                </a:extLst>
              </a:tr>
            </a:tbl>
          </a:graphicData>
        </a:graphic>
      </p:graphicFrame>
      <p:pic>
        <p:nvPicPr>
          <p:cNvPr id="5" name="Picture 4">
            <a:extLst>
              <a:ext uri="{FF2B5EF4-FFF2-40B4-BE49-F238E27FC236}">
                <a16:creationId xmlns:a16="http://schemas.microsoft.com/office/drawing/2014/main" id="{E24C0597-07B1-E498-C6A0-15076A886614}"/>
              </a:ext>
            </a:extLst>
          </p:cNvPr>
          <p:cNvPicPr>
            <a:picLocks noChangeAspect="1"/>
          </p:cNvPicPr>
          <p:nvPr/>
        </p:nvPicPr>
        <p:blipFill>
          <a:blip r:embed="rId5"/>
          <a:stretch>
            <a:fillRect/>
          </a:stretch>
        </p:blipFill>
        <p:spPr>
          <a:xfrm>
            <a:off x="23989" y="1067162"/>
            <a:ext cx="9096020" cy="140220"/>
          </a:xfrm>
          <a:prstGeom prst="rect">
            <a:avLst/>
          </a:prstGeom>
        </p:spPr>
      </p:pic>
    </p:spTree>
    <p:extLst>
      <p:ext uri="{BB962C8B-B14F-4D97-AF65-F5344CB8AC3E}">
        <p14:creationId xmlns:p14="http://schemas.microsoft.com/office/powerpoint/2010/main" val="3889067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r>
              <a:rPr lang="en" dirty="0">
                <a:solidFill>
                  <a:srgbClr val="FFFFFF"/>
                </a:solidFill>
              </a:rPr>
              <a:t>.2</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Students are able to collect, clean, and explore data using industry standard Python libraries. ​</a:t>
            </a:r>
            <a:endParaRPr dirty="0"/>
          </a:p>
        </p:txBody>
      </p:sp>
      <p:sp>
        <p:nvSpPr>
          <p:cNvPr id="2" name="Google Shape;459;p48">
            <a:extLst>
              <a:ext uri="{FF2B5EF4-FFF2-40B4-BE49-F238E27FC236}">
                <a16:creationId xmlns:a16="http://schemas.microsoft.com/office/drawing/2014/main" id="{F3EE57B9-202F-411D-EDC0-8C6462DD5EE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Students develop a basic understanding of python programming concepts and are able to collect, clean, and explore data using industry standard libraries. ​</a:t>
            </a:r>
          </a:p>
        </p:txBody>
      </p:sp>
      <p:sp>
        <p:nvSpPr>
          <p:cNvPr id="3" name="Google Shape;462;p48">
            <a:extLst>
              <a:ext uri="{FF2B5EF4-FFF2-40B4-BE49-F238E27FC236}">
                <a16:creationId xmlns:a16="http://schemas.microsoft.com/office/drawing/2014/main" id="{E35F273E-41C8-68B1-4440-B3901A31F6B2}"/>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Management and Understanding</a:t>
            </a:r>
            <a:endParaRPr dirty="0"/>
          </a:p>
        </p:txBody>
      </p:sp>
      <p:graphicFrame>
        <p:nvGraphicFramePr>
          <p:cNvPr id="4" name="Table 3">
            <a:extLst>
              <a:ext uri="{FF2B5EF4-FFF2-40B4-BE49-F238E27FC236}">
                <a16:creationId xmlns:a16="http://schemas.microsoft.com/office/drawing/2014/main" id="{2AF18A53-5BB4-6CA4-B311-2C985FBB06AC}"/>
              </a:ext>
            </a:extLst>
          </p:cNvPr>
          <p:cNvGraphicFramePr>
            <a:graphicFrameLocks noGrp="1"/>
          </p:cNvGraphicFramePr>
          <p:nvPr>
            <p:extLst>
              <p:ext uri="{D42A27DB-BD31-4B8C-83A1-F6EECF244321}">
                <p14:modId xmlns:p14="http://schemas.microsoft.com/office/powerpoint/2010/main" val="4182904017"/>
              </p:ext>
            </p:extLst>
          </p:nvPr>
        </p:nvGraphicFramePr>
        <p:xfrm>
          <a:off x="0" y="1203578"/>
          <a:ext cx="9143999" cy="3947733"/>
        </p:xfrm>
        <a:graphic>
          <a:graphicData uri="http://schemas.openxmlformats.org/drawingml/2006/table">
            <a:tbl>
              <a:tblPr/>
              <a:tblGrid>
                <a:gridCol w="1335944">
                  <a:extLst>
                    <a:ext uri="{9D8B030D-6E8A-4147-A177-3AD203B41FA5}">
                      <a16:colId xmlns:a16="http://schemas.microsoft.com/office/drawing/2014/main" val="3562673669"/>
                    </a:ext>
                  </a:extLst>
                </a:gridCol>
                <a:gridCol w="1146385">
                  <a:extLst>
                    <a:ext uri="{9D8B030D-6E8A-4147-A177-3AD203B41FA5}">
                      <a16:colId xmlns:a16="http://schemas.microsoft.com/office/drawing/2014/main" val="3110042431"/>
                    </a:ext>
                  </a:extLst>
                </a:gridCol>
                <a:gridCol w="1453291">
                  <a:extLst>
                    <a:ext uri="{9D8B030D-6E8A-4147-A177-3AD203B41FA5}">
                      <a16:colId xmlns:a16="http://schemas.microsoft.com/office/drawing/2014/main" val="3004678072"/>
                    </a:ext>
                  </a:extLst>
                </a:gridCol>
                <a:gridCol w="1615771">
                  <a:extLst>
                    <a:ext uri="{9D8B030D-6E8A-4147-A177-3AD203B41FA5}">
                      <a16:colId xmlns:a16="http://schemas.microsoft.com/office/drawing/2014/main" val="4220144851"/>
                    </a:ext>
                  </a:extLst>
                </a:gridCol>
                <a:gridCol w="1796304">
                  <a:extLst>
                    <a:ext uri="{9D8B030D-6E8A-4147-A177-3AD203B41FA5}">
                      <a16:colId xmlns:a16="http://schemas.microsoft.com/office/drawing/2014/main" val="446031882"/>
                    </a:ext>
                  </a:extLst>
                </a:gridCol>
                <a:gridCol w="1796304">
                  <a:extLst>
                    <a:ext uri="{9D8B030D-6E8A-4147-A177-3AD203B41FA5}">
                      <a16:colId xmlns:a16="http://schemas.microsoft.com/office/drawing/2014/main" val="2900602758"/>
                    </a:ext>
                  </a:extLst>
                </a:gridCol>
              </a:tblGrid>
              <a:tr h="1977772">
                <a:tc>
                  <a:txBody>
                    <a:bodyPr/>
                    <a:lstStyle/>
                    <a:p>
                      <a:pPr algn="l" fontAlgn="t"/>
                      <a:r>
                        <a:rPr lang="en-US" sz="700" b="0" i="0" u="none" strike="noStrike">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 and by referencing the evidencing link in Section C of Learning log.</a:t>
                      </a:r>
                    </a:p>
                  </a:txBody>
                  <a:tcPr marL="0" marR="0" marT="0" marB="0">
                    <a:lnL>
                      <a:noFill/>
                    </a:lnL>
                    <a:lnR>
                      <a:noFill/>
                    </a:lnR>
                    <a:lnT>
                      <a:noFill/>
                    </a:lnT>
                    <a:lnB>
                      <a:noFill/>
                    </a:lnB>
                    <a:solidFill>
                      <a:srgbClr val="FBDAD7"/>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comment and format code according to PEP8 guidelines.</a:t>
                      </a:r>
                    </a:p>
                  </a:txBody>
                  <a:tcPr marL="0" marR="0" marT="0" marB="0">
                    <a:lnL>
                      <a:noFill/>
                    </a:lnL>
                    <a:lnR>
                      <a:noFill/>
                    </a:lnR>
                    <a:lnT>
                      <a:noFill/>
                    </a:lnT>
                    <a:lnB>
                      <a:noFill/>
                    </a:lnB>
                    <a:solidFill>
                      <a:srgbClr val="FFE1CC"/>
                    </a:solidFill>
                  </a:tcPr>
                </a:tc>
                <a:tc>
                  <a:txBody>
                    <a:bodyPr/>
                    <a:lstStyle/>
                    <a:p>
                      <a:pPr algn="l" fontAlgn="t"/>
                      <a:r>
                        <a:rPr lang="en-US" sz="700" b="0" i="0" u="none" strike="noStrike" dirty="0">
                          <a:solidFill>
                            <a:srgbClr val="000000"/>
                          </a:solidFill>
                          <a:effectLst/>
                          <a:latin typeface="Calibri" panose="020F0502020204030204" pitchFamily="34" charset="0"/>
                        </a:rPr>
                        <a:t>The student is able to read or scrape a dataset using Python libraries. And meeting all criteria in poor. </a:t>
                      </a:r>
                    </a:p>
                  </a:txBody>
                  <a:tcPr marL="0" marR="0" marT="0" marB="0">
                    <a:lnL>
                      <a:noFill/>
                    </a:lnL>
                    <a:lnR>
                      <a:noFill/>
                    </a:lnR>
                    <a:lnT>
                      <a:noFill/>
                    </a:lnT>
                    <a:lnB>
                      <a:noFill/>
                    </a:lnB>
                    <a:solidFill>
                      <a:srgbClr val="FEF2CD"/>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clean and pre-process data using Python libraries. And meeting all criteria in insufficient. </a:t>
                      </a:r>
                    </a:p>
                  </a:txBody>
                  <a:tcPr marL="0" marR="0" marT="0" marB="0">
                    <a:lnL>
                      <a:noFill/>
                    </a:lnL>
                    <a:lnR>
                      <a:noFill/>
                    </a:lnR>
                    <a:lnT>
                      <a:noFill/>
                    </a:lnT>
                    <a:lnB>
                      <a:noFill/>
                    </a:lnB>
                    <a:solidFill>
                      <a:srgbClr val="D1F1DA"/>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merge and explore data from several sources using Python libraries. And meeting all criteria in sufficient. </a:t>
                      </a:r>
                    </a:p>
                  </a:txBody>
                  <a:tcPr marL="0" marR="0" marT="0" marB="0">
                    <a:lnL>
                      <a:noFill/>
                    </a:lnL>
                    <a:lnR>
                      <a:noFill/>
                    </a:lnR>
                    <a:lnT>
                      <a:noFill/>
                    </a:lnT>
                    <a:lnB>
                      <a:noFill/>
                    </a:lnB>
                    <a:solidFill>
                      <a:srgbClr val="DAF1F3"/>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design reports and visuals (e.g., using matplotlib, Streamlit ) based on the merged datasets which help provide valuable and actionable insight to the client.  And meeting all criteria in good.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4286584043"/>
                  </a:ext>
                </a:extLst>
              </a:tr>
              <a:tr h="1969961">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3"/>
                        </a:rPr>
                        <a:t>Phyton deliverable Final project </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Everywhere I watched and rechecked if any of the code is not in the required standards.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acknowledged how to read different datasets </a:t>
                      </a:r>
                      <a:r>
                        <a:rPr lang="en-US" sz="700" b="0" i="0" u="none" strike="noStrike" dirty="0">
                          <a:solidFill>
                            <a:srgbClr val="000000"/>
                          </a:solidFill>
                          <a:effectLst/>
                          <a:latin typeface="Calibri" panose="020F0502020204030204" pitchFamily="34" charset="0"/>
                          <a:hlinkClick r:id="rId4"/>
                        </a:rPr>
                        <a:t>The first code </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as shown in the report that I can clean and handle missing values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in this code bellow I used Phyton to form all the datasets into one big data frame. </a:t>
                      </a:r>
                      <a:r>
                        <a:rPr lang="en-US" sz="700" b="0" i="0" u="none" strike="noStrike" dirty="0">
                          <a:solidFill>
                            <a:srgbClr val="000000"/>
                          </a:solidFill>
                          <a:effectLst/>
                          <a:latin typeface="Calibri" panose="020F0502020204030204" pitchFamily="34" charset="0"/>
                          <a:hlinkClick r:id="rId4"/>
                        </a:rPr>
                        <a:t>The first code facilitates that Criteria </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Yes I used different visualizations such as heat map scatter plot and bar charts for a better understanding for the client.</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2207399365"/>
                  </a:ext>
                </a:extLst>
              </a:tr>
            </a:tbl>
          </a:graphicData>
        </a:graphic>
      </p:graphicFrame>
      <p:pic>
        <p:nvPicPr>
          <p:cNvPr id="5" name="Picture 4">
            <a:extLst>
              <a:ext uri="{FF2B5EF4-FFF2-40B4-BE49-F238E27FC236}">
                <a16:creationId xmlns:a16="http://schemas.microsoft.com/office/drawing/2014/main" id="{412E2A56-6D9A-0EEE-CDA1-CE5C46770CF8}"/>
              </a:ext>
            </a:extLst>
          </p:cNvPr>
          <p:cNvPicPr>
            <a:picLocks noChangeAspect="1"/>
          </p:cNvPicPr>
          <p:nvPr/>
        </p:nvPicPr>
        <p:blipFill>
          <a:blip r:embed="rId5"/>
          <a:stretch>
            <a:fillRect/>
          </a:stretch>
        </p:blipFill>
        <p:spPr>
          <a:xfrm>
            <a:off x="23989" y="1063358"/>
            <a:ext cx="9096020" cy="140220"/>
          </a:xfrm>
          <a:prstGeom prst="rect">
            <a:avLst/>
          </a:prstGeom>
        </p:spPr>
      </p:pic>
    </p:spTree>
    <p:extLst>
      <p:ext uri="{BB962C8B-B14F-4D97-AF65-F5344CB8AC3E}">
        <p14:creationId xmlns:p14="http://schemas.microsoft.com/office/powerpoint/2010/main" val="4202718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5</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Data Analysis</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lgn="ctr"/>
            <a:r>
              <a:rPr lang="en-US" dirty="0"/>
              <a:t>The student is able to understand different types of supervised and unsupervised machine learning algorithms for data analysis and can implement these to solve a business objective using industry standard Python libraries. </a:t>
            </a: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rPr>
              <a:t>5</a:t>
            </a:r>
          </a:p>
        </p:txBody>
      </p:sp>
    </p:spTree>
    <p:extLst>
      <p:ext uri="{BB962C8B-B14F-4D97-AF65-F5344CB8AC3E}">
        <p14:creationId xmlns:p14="http://schemas.microsoft.com/office/powerpoint/2010/main" val="2069318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1"/>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5</a:t>
            </a:r>
            <a:endParaRPr/>
          </a:p>
        </p:txBody>
      </p:sp>
      <p:sp>
        <p:nvSpPr>
          <p:cNvPr id="487" name="Google Shape;487;p51"/>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88" name="Google Shape;488;p51"/>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90" name="Google Shape;490;p51"/>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5.1</a:t>
            </a:r>
          </a:p>
        </p:txBody>
      </p:sp>
      <p:sp>
        <p:nvSpPr>
          <p:cNvPr id="491" name="Google Shape;491;p51"/>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is able to understand different types of supervised and unsupervised machine learning algorithms for data analysis and can implement these to solve a business objective using industry standard Python libraries. </a:t>
            </a:r>
          </a:p>
        </p:txBody>
      </p:sp>
      <p:sp>
        <p:nvSpPr>
          <p:cNvPr id="2" name="Google Shape;459;p48">
            <a:extLst>
              <a:ext uri="{FF2B5EF4-FFF2-40B4-BE49-F238E27FC236}">
                <a16:creationId xmlns:a16="http://schemas.microsoft.com/office/drawing/2014/main" id="{1BD666A3-3E09-FAAB-6BAB-6A277FFC46C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t>The student is able to understand different types of supervised and unsupervised machine learning algorithms for data analysis and can implement these to solve a business objective using industry standard Python libraries. .</a:t>
            </a:r>
          </a:p>
        </p:txBody>
      </p:sp>
      <p:sp>
        <p:nvSpPr>
          <p:cNvPr id="3" name="Google Shape;462;p48">
            <a:extLst>
              <a:ext uri="{FF2B5EF4-FFF2-40B4-BE49-F238E27FC236}">
                <a16:creationId xmlns:a16="http://schemas.microsoft.com/office/drawing/2014/main" id="{9B07916A-6E70-4FAD-C594-B55357D1C043}"/>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dirty="0"/>
              <a:t>Data Analysis</a:t>
            </a:r>
          </a:p>
        </p:txBody>
      </p:sp>
      <p:graphicFrame>
        <p:nvGraphicFramePr>
          <p:cNvPr id="4" name="Table 3">
            <a:extLst>
              <a:ext uri="{FF2B5EF4-FFF2-40B4-BE49-F238E27FC236}">
                <a16:creationId xmlns:a16="http://schemas.microsoft.com/office/drawing/2014/main" id="{5E497A82-7789-EA45-8166-A50D91D710D0}"/>
              </a:ext>
            </a:extLst>
          </p:cNvPr>
          <p:cNvGraphicFramePr>
            <a:graphicFrameLocks noGrp="1"/>
          </p:cNvGraphicFramePr>
          <p:nvPr>
            <p:extLst>
              <p:ext uri="{D42A27DB-BD31-4B8C-83A1-F6EECF244321}">
                <p14:modId xmlns:p14="http://schemas.microsoft.com/office/powerpoint/2010/main" val="531991417"/>
              </p:ext>
            </p:extLst>
          </p:nvPr>
        </p:nvGraphicFramePr>
        <p:xfrm>
          <a:off x="0" y="1196544"/>
          <a:ext cx="9143999" cy="3946956"/>
        </p:xfrm>
        <a:graphic>
          <a:graphicData uri="http://schemas.openxmlformats.org/drawingml/2006/table">
            <a:tbl>
              <a:tblPr/>
              <a:tblGrid>
                <a:gridCol w="1335944">
                  <a:extLst>
                    <a:ext uri="{9D8B030D-6E8A-4147-A177-3AD203B41FA5}">
                      <a16:colId xmlns:a16="http://schemas.microsoft.com/office/drawing/2014/main" val="2215154440"/>
                    </a:ext>
                  </a:extLst>
                </a:gridCol>
                <a:gridCol w="1146385">
                  <a:extLst>
                    <a:ext uri="{9D8B030D-6E8A-4147-A177-3AD203B41FA5}">
                      <a16:colId xmlns:a16="http://schemas.microsoft.com/office/drawing/2014/main" val="3870193409"/>
                    </a:ext>
                  </a:extLst>
                </a:gridCol>
                <a:gridCol w="1453291">
                  <a:extLst>
                    <a:ext uri="{9D8B030D-6E8A-4147-A177-3AD203B41FA5}">
                      <a16:colId xmlns:a16="http://schemas.microsoft.com/office/drawing/2014/main" val="1235171009"/>
                    </a:ext>
                  </a:extLst>
                </a:gridCol>
                <a:gridCol w="1615771">
                  <a:extLst>
                    <a:ext uri="{9D8B030D-6E8A-4147-A177-3AD203B41FA5}">
                      <a16:colId xmlns:a16="http://schemas.microsoft.com/office/drawing/2014/main" val="1811155709"/>
                    </a:ext>
                  </a:extLst>
                </a:gridCol>
                <a:gridCol w="1796304">
                  <a:extLst>
                    <a:ext uri="{9D8B030D-6E8A-4147-A177-3AD203B41FA5}">
                      <a16:colId xmlns:a16="http://schemas.microsoft.com/office/drawing/2014/main" val="2495257687"/>
                    </a:ext>
                  </a:extLst>
                </a:gridCol>
                <a:gridCol w="1796304">
                  <a:extLst>
                    <a:ext uri="{9D8B030D-6E8A-4147-A177-3AD203B41FA5}">
                      <a16:colId xmlns:a16="http://schemas.microsoft.com/office/drawing/2014/main" val="1181079645"/>
                    </a:ext>
                  </a:extLst>
                </a:gridCol>
              </a:tblGrid>
              <a:tr h="1973478">
                <a:tc>
                  <a:txBody>
                    <a:bodyPr/>
                    <a:lstStyle/>
                    <a:p>
                      <a:pPr algn="l" fontAlgn="t"/>
                      <a:r>
                        <a:rPr lang="en-US" sz="700" b="0" i="0" u="none" strike="noStrike">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 and by referencing the evidencing link in Section C of Learning log.</a:t>
                      </a:r>
                    </a:p>
                  </a:txBody>
                  <a:tcPr marL="0" marR="0" marT="0" marB="0">
                    <a:lnL>
                      <a:noFill/>
                    </a:lnL>
                    <a:lnR>
                      <a:noFill/>
                    </a:lnR>
                    <a:lnT>
                      <a:noFill/>
                    </a:lnT>
                    <a:lnB>
                      <a:noFill/>
                    </a:lnB>
                    <a:solidFill>
                      <a:srgbClr val="FBDAD7"/>
                    </a:solidFill>
                  </a:tcPr>
                </a:tc>
                <a:tc>
                  <a:txBody>
                    <a:bodyPr/>
                    <a:lstStyle/>
                    <a:p>
                      <a:pPr algn="l" rtl="0" fontAlgn="t"/>
                      <a:r>
                        <a:rPr lang="en-US" sz="700" b="0" i="0" u="none" strike="noStrike" dirty="0">
                          <a:solidFill>
                            <a:srgbClr val="000000"/>
                          </a:solidFill>
                          <a:effectLst/>
                          <a:latin typeface="Calibri" panose="020F0502020204030204" pitchFamily="34" charset="0"/>
                        </a:rPr>
                        <a:t>The student is able to identify the different types of machine learning algorithms (e.g., supervised and unsupervised) and pick appropriate models to solve a business objective.</a:t>
                      </a:r>
                    </a:p>
                  </a:txBody>
                  <a:tcPr marL="0" marR="0" marT="0" marB="0">
                    <a:lnL>
                      <a:noFill/>
                    </a:lnL>
                    <a:lnR>
                      <a:noFill/>
                    </a:lnR>
                    <a:lnT>
                      <a:noFill/>
                    </a:lnT>
                    <a:lnB>
                      <a:noFill/>
                    </a:lnB>
                    <a:solidFill>
                      <a:srgbClr val="FFE1CC"/>
                    </a:solidFill>
                  </a:tcPr>
                </a:tc>
                <a:tc>
                  <a:txBody>
                    <a:bodyPr/>
                    <a:lstStyle/>
                    <a:p>
                      <a:pPr algn="l" rtl="0" fontAlgn="t"/>
                      <a:r>
                        <a:rPr lang="en-US" sz="700" b="0" i="0" u="none" strike="noStrike" dirty="0">
                          <a:solidFill>
                            <a:srgbClr val="000000"/>
                          </a:solidFill>
                          <a:effectLst/>
                          <a:latin typeface="Calibri" panose="020F0502020204030204" pitchFamily="34" charset="0"/>
                        </a:rPr>
                        <a:t>The student is able to train a machine learning model on a training set using scikit-learn to solve a business objective.  And meeting all criteria in poor.</a:t>
                      </a:r>
                    </a:p>
                  </a:txBody>
                  <a:tcPr marL="0" marR="0" marT="0" marB="0">
                    <a:lnL>
                      <a:noFill/>
                    </a:lnL>
                    <a:lnR>
                      <a:noFill/>
                    </a:lnR>
                    <a:lnT>
                      <a:noFill/>
                    </a:lnT>
                    <a:lnB>
                      <a:noFill/>
                    </a:lnB>
                    <a:solidFill>
                      <a:srgbClr val="FEF2CD"/>
                    </a:solidFill>
                  </a:tcPr>
                </a:tc>
                <a:tc>
                  <a:txBody>
                    <a:bodyPr/>
                    <a:lstStyle/>
                    <a:p>
                      <a:pPr algn="l" rtl="0" fontAlgn="t"/>
                      <a:r>
                        <a:rPr lang="en-US" sz="700" b="0" i="0" u="none" strike="noStrike" dirty="0">
                          <a:solidFill>
                            <a:srgbClr val="000000"/>
                          </a:solidFill>
                          <a:effectLst/>
                          <a:latin typeface="Calibri" panose="020F0502020204030204" pitchFamily="34" charset="0"/>
                        </a:rPr>
                        <a:t>The student is able to evaluate the performance of the trained model on the test set and interpret its results in the context of the business objective.  And meeting all criteria in insufficient.</a:t>
                      </a:r>
                    </a:p>
                  </a:txBody>
                  <a:tcPr marL="0" marR="0" marT="0" marB="0">
                    <a:lnL>
                      <a:noFill/>
                    </a:lnL>
                    <a:lnR>
                      <a:noFill/>
                    </a:lnR>
                    <a:lnT>
                      <a:noFill/>
                    </a:lnT>
                    <a:lnB>
                      <a:noFill/>
                    </a:lnB>
                    <a:solidFill>
                      <a:srgbClr val="D1F1DA"/>
                    </a:solidFill>
                  </a:tcPr>
                </a:tc>
                <a:tc>
                  <a:txBody>
                    <a:bodyPr/>
                    <a:lstStyle/>
                    <a:p>
                      <a:pPr algn="l" rtl="0" fontAlgn="t"/>
                      <a:r>
                        <a:rPr lang="en-US" sz="700" b="0" i="0" u="none" strike="noStrike">
                          <a:solidFill>
                            <a:srgbClr val="000000"/>
                          </a:solidFill>
                          <a:effectLst/>
                          <a:latin typeface="Calibri" panose="020F0502020204030204" pitchFamily="34" charset="0"/>
                        </a:rPr>
                        <a:t>The student is able to improve their model by tuning its hyperparameter(s) using a validation set and justify their model improvement(s) in the context of the business objective. And meeting all criteria in sufficient.</a:t>
                      </a:r>
                    </a:p>
                  </a:txBody>
                  <a:tcPr marL="0" marR="0" marT="0" marB="0">
                    <a:lnL>
                      <a:noFill/>
                    </a:lnL>
                    <a:lnR>
                      <a:noFill/>
                    </a:lnR>
                    <a:lnT>
                      <a:noFill/>
                    </a:lnT>
                    <a:lnB>
                      <a:noFill/>
                    </a:lnB>
                    <a:solidFill>
                      <a:srgbClr val="DAF1F3"/>
                    </a:solidFill>
                  </a:tcPr>
                </a:tc>
                <a:tc>
                  <a:txBody>
                    <a:bodyPr/>
                    <a:lstStyle/>
                    <a:p>
                      <a:pPr algn="l" rtl="0" fontAlgn="t"/>
                      <a:r>
                        <a:rPr lang="en-US" sz="700" b="0" i="0" u="none" strike="noStrike">
                          <a:solidFill>
                            <a:srgbClr val="000000"/>
                          </a:solidFill>
                          <a:effectLst/>
                          <a:latin typeface="Calibri" panose="020F0502020204030204" pitchFamily="34" charset="0"/>
                        </a:rPr>
                        <a:t>The student is able to compare multiple machine learning models and choose the best model on the basis of this analysis in the context of the business objective.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521054501"/>
                  </a:ext>
                </a:extLst>
              </a:tr>
              <a:tr h="1973478">
                <a:tc>
                  <a:txBody>
                    <a:bodyPr/>
                    <a:lstStyle/>
                    <a:p>
                      <a:pPr algn="l" fontAlgn="t"/>
                      <a:r>
                        <a:rPr lang="en-US" sz="700" b="0" i="0" u="none" strike="noStrike" dirty="0">
                          <a:solidFill>
                            <a:srgbClr val="000000"/>
                          </a:solidFill>
                          <a:effectLst/>
                          <a:latin typeface="Calibri" panose="020F0502020204030204" pitchFamily="34" charset="0"/>
                          <a:hlinkClick r:id="rId3"/>
                        </a:rPr>
                        <a:t>Final report deliverable </a:t>
                      </a:r>
                      <a:r>
                        <a:rPr lang="en-US" sz="700" b="0" i="0" u="none" strike="noStrike" dirty="0">
                          <a:solidFill>
                            <a:srgbClr val="000000"/>
                          </a:solidFill>
                          <a:effectLst/>
                          <a:latin typeface="Calibri" panose="020F0502020204030204" pitchFamily="34" charset="0"/>
                        </a:rPr>
                        <a:t> , </a:t>
                      </a:r>
                      <a:r>
                        <a:rPr lang="en-US" sz="700" b="0" i="0" u="none" strike="noStrike" dirty="0">
                          <a:solidFill>
                            <a:srgbClr val="000000"/>
                          </a:solidFill>
                          <a:effectLst/>
                          <a:latin typeface="Calibri" panose="020F0502020204030204" pitchFamily="34" charset="0"/>
                          <a:hlinkClick r:id="rId4"/>
                        </a:rPr>
                        <a:t>Report</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rtl="0"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 Everything in this criteria is explained in the . Of Machine Learning in the report </a:t>
                      </a:r>
                      <a:r>
                        <a:rPr lang="en-US" sz="700" b="0" i="0" u="none" strike="noStrike" dirty="0" err="1">
                          <a:solidFill>
                            <a:srgbClr val="000000"/>
                          </a:solidFill>
                          <a:effectLst/>
                          <a:latin typeface="Calibri" panose="020F0502020204030204" pitchFamily="34" charset="0"/>
                          <a:hlinkClick r:id="rId5"/>
                        </a:rPr>
                        <a:t>Report</a:t>
                      </a:r>
                      <a:endParaRPr lang="en-US" sz="700" b="0" i="0" u="none" strike="noStrike" dirty="0">
                        <a:solidFill>
                          <a:srgbClr val="000000"/>
                        </a:solidFill>
                        <a:effectLst/>
                        <a:latin typeface="Calibri" panose="020F0502020204030204" pitchFamily="34" charset="0"/>
                      </a:endParaRPr>
                    </a:p>
                    <a:p>
                      <a:pPr algn="l" rtl="0" fontAlgn="t"/>
                      <a:r>
                        <a:rPr lang="en-US" sz="700" b="0" i="0" u="none" strike="noStrike" dirty="0">
                          <a:solidFill>
                            <a:srgbClr val="000000"/>
                          </a:solidFill>
                          <a:effectLst/>
                          <a:latin typeface="Calibri" panose="020F0502020204030204" pitchFamily="34" charset="0"/>
                          <a:hlinkClick r:id="rId3"/>
                        </a:rPr>
                        <a:t>Final report deliverable </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rtl="0"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trained multiple models to see the best outcome for a business objective.</a:t>
                      </a:r>
                    </a:p>
                    <a:p>
                      <a:pPr algn="l" rtl="0" fontAlgn="t"/>
                      <a:r>
                        <a:rPr lang="en-US" sz="700" b="0" i="0" u="none" strike="noStrike" dirty="0">
                          <a:solidFill>
                            <a:srgbClr val="000000"/>
                          </a:solidFill>
                          <a:effectLst/>
                          <a:latin typeface="Calibri" panose="020F0502020204030204" pitchFamily="34" charset="0"/>
                        </a:rPr>
                        <a:t>Machine Learning in the report </a:t>
                      </a:r>
                      <a:r>
                        <a:rPr lang="en-US" sz="700" b="0" i="0" u="none" strike="noStrike" dirty="0" err="1">
                          <a:solidFill>
                            <a:srgbClr val="000000"/>
                          </a:solidFill>
                          <a:effectLst/>
                          <a:latin typeface="Calibri" panose="020F0502020204030204" pitchFamily="34" charset="0"/>
                          <a:hlinkClick r:id="rId5"/>
                        </a:rPr>
                        <a:t>Report</a:t>
                      </a:r>
                      <a:endParaRPr lang="en-US" sz="700" b="0" i="0" u="none" strike="noStrike" dirty="0">
                        <a:solidFill>
                          <a:srgbClr val="000000"/>
                        </a:solidFill>
                        <a:effectLst/>
                        <a:latin typeface="Calibri" panose="020F0502020204030204" pitchFamily="34" charset="0"/>
                      </a:endParaRPr>
                    </a:p>
                    <a:p>
                      <a:pPr algn="l" rtl="0" fontAlgn="t"/>
                      <a:r>
                        <a:rPr lang="en-US" sz="700" b="0" i="0" u="none" strike="noStrike" dirty="0">
                          <a:solidFill>
                            <a:srgbClr val="000000"/>
                          </a:solidFill>
                          <a:effectLst/>
                          <a:latin typeface="Calibri" panose="020F0502020204030204" pitchFamily="34" charset="0"/>
                          <a:hlinkClick r:id="rId3"/>
                        </a:rPr>
                        <a:t>Final report deliverable </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rtl="0"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evaluated every model that I used in the project and showcased the result.</a:t>
                      </a:r>
                    </a:p>
                    <a:p>
                      <a:pPr algn="l" rtl="0" fontAlgn="t"/>
                      <a:r>
                        <a:rPr lang="en-US" sz="700" b="0" i="0" u="none" strike="noStrike" dirty="0">
                          <a:solidFill>
                            <a:srgbClr val="000000"/>
                          </a:solidFill>
                          <a:effectLst/>
                          <a:latin typeface="Calibri" panose="020F0502020204030204" pitchFamily="34" charset="0"/>
                        </a:rPr>
                        <a:t>Machine Learning in the report </a:t>
                      </a:r>
                      <a:r>
                        <a:rPr lang="en-US" sz="700" b="0" i="0" u="none" strike="noStrike" dirty="0" err="1">
                          <a:solidFill>
                            <a:srgbClr val="000000"/>
                          </a:solidFill>
                          <a:effectLst/>
                          <a:latin typeface="Calibri" panose="020F0502020204030204" pitchFamily="34" charset="0"/>
                          <a:hlinkClick r:id="rId5"/>
                        </a:rPr>
                        <a:t>Report</a:t>
                      </a:r>
                      <a:r>
                        <a:rPr lang="en-US" sz="700" b="0" i="0" u="none" strike="noStrike" dirty="0">
                          <a:solidFill>
                            <a:srgbClr val="000000"/>
                          </a:solidFill>
                          <a:effectLst/>
                          <a:latin typeface="Calibri" panose="020F0502020204030204" pitchFamily="34" charset="0"/>
                        </a:rPr>
                        <a:t> </a:t>
                      </a:r>
                    </a:p>
                    <a:p>
                      <a:pPr algn="l" rtl="0" fontAlgn="t"/>
                      <a:r>
                        <a:rPr lang="en-US" sz="700" b="0" i="0" u="none" strike="noStrike" dirty="0">
                          <a:solidFill>
                            <a:srgbClr val="000000"/>
                          </a:solidFill>
                          <a:effectLst/>
                          <a:latin typeface="Calibri" panose="020F0502020204030204" pitchFamily="34" charset="0"/>
                          <a:hlinkClick r:id="rId3"/>
                        </a:rPr>
                        <a:t>Final report deliverable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rtl="0"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utilized several different models and selected the most effective one that addressed my business objective.</a:t>
                      </a:r>
                    </a:p>
                    <a:p>
                      <a:pPr algn="l" rtl="0" fontAlgn="t"/>
                      <a:r>
                        <a:rPr lang="en-US" sz="700" b="0" i="0" u="none" strike="noStrike" dirty="0">
                          <a:solidFill>
                            <a:srgbClr val="000000"/>
                          </a:solidFill>
                          <a:effectLst/>
                          <a:latin typeface="Calibri" panose="020F0502020204030204" pitchFamily="34" charset="0"/>
                        </a:rPr>
                        <a:t>Found in the Final report deliverable </a:t>
                      </a:r>
                    </a:p>
                    <a:p>
                      <a:pPr algn="l" rtl="0" fontAlgn="t"/>
                      <a:r>
                        <a:rPr lang="en-US" sz="700" b="0" i="0" u="none" strike="noStrike" dirty="0">
                          <a:solidFill>
                            <a:srgbClr val="000000"/>
                          </a:solidFill>
                          <a:effectLst/>
                          <a:latin typeface="Calibri" panose="020F0502020204030204" pitchFamily="34" charset="0"/>
                          <a:hlinkClick r:id="rId3"/>
                        </a:rPr>
                        <a:t>Final report deliverable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rtl="0"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utilized several different models and selected the most effective one that addressed my business objective.</a:t>
                      </a:r>
                    </a:p>
                    <a:p>
                      <a:pPr algn="l" rtl="0" fontAlgn="t"/>
                      <a:r>
                        <a:rPr lang="en-US" sz="700" b="0" i="0" u="none" strike="noStrike" dirty="0">
                          <a:solidFill>
                            <a:srgbClr val="000000"/>
                          </a:solidFill>
                          <a:effectLst/>
                          <a:latin typeface="Calibri" panose="020F0502020204030204" pitchFamily="34" charset="0"/>
                        </a:rPr>
                        <a:t>Found in the Final report deliverable </a:t>
                      </a:r>
                    </a:p>
                    <a:p>
                      <a:pPr algn="l" rtl="0" fontAlgn="t"/>
                      <a:r>
                        <a:rPr lang="en-US" sz="700" b="0" i="0" u="none" strike="noStrike" dirty="0">
                          <a:solidFill>
                            <a:srgbClr val="000000"/>
                          </a:solidFill>
                          <a:effectLst/>
                          <a:latin typeface="Calibri" panose="020F0502020204030204" pitchFamily="34" charset="0"/>
                          <a:hlinkClick r:id="rId3"/>
                        </a:rPr>
                        <a:t>Final report deliverable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14965477"/>
                  </a:ext>
                </a:extLst>
              </a:tr>
            </a:tbl>
          </a:graphicData>
        </a:graphic>
      </p:graphicFrame>
      <p:pic>
        <p:nvPicPr>
          <p:cNvPr id="5" name="Picture 4">
            <a:extLst>
              <a:ext uri="{FF2B5EF4-FFF2-40B4-BE49-F238E27FC236}">
                <a16:creationId xmlns:a16="http://schemas.microsoft.com/office/drawing/2014/main" id="{62631CA3-8C2B-10B9-91DB-3F108F242ACB}"/>
              </a:ext>
            </a:extLst>
          </p:cNvPr>
          <p:cNvPicPr>
            <a:picLocks noChangeAspect="1"/>
          </p:cNvPicPr>
          <p:nvPr/>
        </p:nvPicPr>
        <p:blipFill>
          <a:blip r:embed="rId6"/>
          <a:stretch>
            <a:fillRect/>
          </a:stretch>
        </p:blipFill>
        <p:spPr>
          <a:xfrm>
            <a:off x="47979" y="1056324"/>
            <a:ext cx="9096020" cy="140220"/>
          </a:xfrm>
          <a:prstGeom prst="rect">
            <a:avLst/>
          </a:prstGeom>
        </p:spPr>
      </p:pic>
    </p:spTree>
    <p:extLst>
      <p:ext uri="{BB962C8B-B14F-4D97-AF65-F5344CB8AC3E}">
        <p14:creationId xmlns:p14="http://schemas.microsoft.com/office/powerpoint/2010/main" val="581642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Reporting</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lgn="ctr"/>
            <a:r>
              <a:rPr lang="en-US" dirty="0"/>
              <a:t>The student is able to communicate technical concepts by means of a structured, coherent, and well-formatted professional report.</a:t>
            </a:r>
          </a:p>
        </p:txBody>
      </p:sp>
      <p:sp>
        <p:nvSpPr>
          <p:cNvPr id="470" name="Google Shape;470;p49"/>
          <p:cNvSpPr txBox="1"/>
          <p:nvPr/>
        </p:nvSpPr>
        <p:spPr>
          <a:xfrm>
            <a:off x="0" y="285721"/>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rPr>
              <a:t>6</a:t>
            </a:r>
          </a:p>
        </p:txBody>
      </p:sp>
    </p:spTree>
    <p:extLst>
      <p:ext uri="{BB962C8B-B14F-4D97-AF65-F5344CB8AC3E}">
        <p14:creationId xmlns:p14="http://schemas.microsoft.com/office/powerpoint/2010/main" val="1816506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1"/>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dirty="0"/>
          </a:p>
        </p:txBody>
      </p:sp>
      <p:sp>
        <p:nvSpPr>
          <p:cNvPr id="487" name="Google Shape;487;p51"/>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88" name="Google Shape;488;p51"/>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90" name="Google Shape;490;p51"/>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a:t>
            </a:r>
          </a:p>
        </p:txBody>
      </p:sp>
      <p:sp>
        <p:nvSpPr>
          <p:cNvPr id="491" name="Google Shape;491;p51"/>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is able to communicate technical concepts by means of a structured, coherent, and well-formatted professional report.	</a:t>
            </a:r>
          </a:p>
        </p:txBody>
      </p:sp>
      <p:sp>
        <p:nvSpPr>
          <p:cNvPr id="2" name="Google Shape;459;p48">
            <a:extLst>
              <a:ext uri="{FF2B5EF4-FFF2-40B4-BE49-F238E27FC236}">
                <a16:creationId xmlns:a16="http://schemas.microsoft.com/office/drawing/2014/main" id="{1BD666A3-3E09-FAAB-6BAB-6A277FFC46C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t>The student is able to communicate technical concepts by means of a structured, coherent, and well-formatted professional report.</a:t>
            </a:r>
          </a:p>
        </p:txBody>
      </p:sp>
      <p:sp>
        <p:nvSpPr>
          <p:cNvPr id="3" name="Google Shape;462;p48">
            <a:extLst>
              <a:ext uri="{FF2B5EF4-FFF2-40B4-BE49-F238E27FC236}">
                <a16:creationId xmlns:a16="http://schemas.microsoft.com/office/drawing/2014/main" id="{9B07916A-6E70-4FAD-C594-B55357D1C043}"/>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dirty="0"/>
              <a:t>Reporting</a:t>
            </a:r>
          </a:p>
        </p:txBody>
      </p:sp>
      <p:graphicFrame>
        <p:nvGraphicFramePr>
          <p:cNvPr id="4" name="Table 3">
            <a:extLst>
              <a:ext uri="{FF2B5EF4-FFF2-40B4-BE49-F238E27FC236}">
                <a16:creationId xmlns:a16="http://schemas.microsoft.com/office/drawing/2014/main" id="{6FA57D9D-652D-521E-6851-4BAF0F1D6D79}"/>
              </a:ext>
            </a:extLst>
          </p:cNvPr>
          <p:cNvGraphicFramePr>
            <a:graphicFrameLocks noGrp="1"/>
          </p:cNvGraphicFramePr>
          <p:nvPr>
            <p:extLst>
              <p:ext uri="{D42A27DB-BD31-4B8C-83A1-F6EECF244321}">
                <p14:modId xmlns:p14="http://schemas.microsoft.com/office/powerpoint/2010/main" val="713719800"/>
              </p:ext>
            </p:extLst>
          </p:nvPr>
        </p:nvGraphicFramePr>
        <p:xfrm>
          <a:off x="0" y="1191329"/>
          <a:ext cx="9143999" cy="3952172"/>
        </p:xfrm>
        <a:graphic>
          <a:graphicData uri="http://schemas.openxmlformats.org/drawingml/2006/table">
            <a:tbl>
              <a:tblPr/>
              <a:tblGrid>
                <a:gridCol w="1335944">
                  <a:extLst>
                    <a:ext uri="{9D8B030D-6E8A-4147-A177-3AD203B41FA5}">
                      <a16:colId xmlns:a16="http://schemas.microsoft.com/office/drawing/2014/main" val="1478919742"/>
                    </a:ext>
                  </a:extLst>
                </a:gridCol>
                <a:gridCol w="1146385">
                  <a:extLst>
                    <a:ext uri="{9D8B030D-6E8A-4147-A177-3AD203B41FA5}">
                      <a16:colId xmlns:a16="http://schemas.microsoft.com/office/drawing/2014/main" val="813772147"/>
                    </a:ext>
                  </a:extLst>
                </a:gridCol>
                <a:gridCol w="1453291">
                  <a:extLst>
                    <a:ext uri="{9D8B030D-6E8A-4147-A177-3AD203B41FA5}">
                      <a16:colId xmlns:a16="http://schemas.microsoft.com/office/drawing/2014/main" val="2854675238"/>
                    </a:ext>
                  </a:extLst>
                </a:gridCol>
                <a:gridCol w="1615771">
                  <a:extLst>
                    <a:ext uri="{9D8B030D-6E8A-4147-A177-3AD203B41FA5}">
                      <a16:colId xmlns:a16="http://schemas.microsoft.com/office/drawing/2014/main" val="67507811"/>
                    </a:ext>
                  </a:extLst>
                </a:gridCol>
                <a:gridCol w="1796304">
                  <a:extLst>
                    <a:ext uri="{9D8B030D-6E8A-4147-A177-3AD203B41FA5}">
                      <a16:colId xmlns:a16="http://schemas.microsoft.com/office/drawing/2014/main" val="4171378901"/>
                    </a:ext>
                  </a:extLst>
                </a:gridCol>
                <a:gridCol w="1796304">
                  <a:extLst>
                    <a:ext uri="{9D8B030D-6E8A-4147-A177-3AD203B41FA5}">
                      <a16:colId xmlns:a16="http://schemas.microsoft.com/office/drawing/2014/main" val="2930542142"/>
                    </a:ext>
                  </a:extLst>
                </a:gridCol>
              </a:tblGrid>
              <a:tr h="1976086">
                <a:tc>
                  <a:txBody>
                    <a:bodyPr/>
                    <a:lstStyle/>
                    <a:p>
                      <a:pPr algn="l" fontAlgn="t"/>
                      <a:r>
                        <a:rPr lang="en-US" sz="700" b="0" i="0" u="none" strike="noStrike">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 and by referencing the evidencing link in Section C of Learning log.</a:t>
                      </a:r>
                    </a:p>
                  </a:txBody>
                  <a:tcPr marL="0" marR="0" marT="0" marB="0">
                    <a:lnL>
                      <a:noFill/>
                    </a:lnL>
                    <a:lnR>
                      <a:noFill/>
                    </a:lnR>
                    <a:lnT>
                      <a:noFill/>
                    </a:lnT>
                    <a:lnB>
                      <a:noFill/>
                    </a:lnB>
                    <a:solidFill>
                      <a:srgbClr val="FBDAD7"/>
                    </a:solidFill>
                  </a:tcPr>
                </a:tc>
                <a:tc>
                  <a:txBody>
                    <a:bodyPr/>
                    <a:lstStyle/>
                    <a:p>
                      <a:pPr algn="l" fontAlgn="t"/>
                      <a:r>
                        <a:rPr lang="en-US" sz="700" b="0" i="0" u="none" strike="noStrike" dirty="0">
                          <a:solidFill>
                            <a:srgbClr val="000000"/>
                          </a:solidFill>
                          <a:effectLst/>
                          <a:latin typeface="Calibri" panose="020F0502020204030204" pitchFamily="34" charset="0"/>
                        </a:rPr>
                        <a:t>The student is able to deliver a written report that addresses to the template as listed in the Creative Brief.</a:t>
                      </a:r>
                    </a:p>
                  </a:txBody>
                  <a:tcPr marL="0" marR="0" marT="0" marB="0">
                    <a:lnL>
                      <a:noFill/>
                    </a:lnL>
                    <a:lnR>
                      <a:noFill/>
                    </a:lnR>
                    <a:lnT>
                      <a:noFill/>
                    </a:lnT>
                    <a:lnB>
                      <a:noFill/>
                    </a:lnB>
                    <a:solidFill>
                      <a:srgbClr val="FFE1CC"/>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describe the business case and propose a solution that incorporates an element of Machine Learning. And meeting all criteria in poor. </a:t>
                      </a:r>
                    </a:p>
                  </a:txBody>
                  <a:tcPr marL="0" marR="0" marT="0" marB="0">
                    <a:lnL>
                      <a:noFill/>
                    </a:lnL>
                    <a:lnR>
                      <a:noFill/>
                    </a:lnR>
                    <a:lnT>
                      <a:noFill/>
                    </a:lnT>
                    <a:lnB>
                      <a:noFill/>
                    </a:lnB>
                    <a:solidFill>
                      <a:srgbClr val="FEF2CD"/>
                    </a:solidFill>
                  </a:tcPr>
                </a:tc>
                <a:tc>
                  <a:txBody>
                    <a:bodyPr/>
                    <a:lstStyle/>
                    <a:p>
                      <a:pPr algn="l" fontAlgn="t"/>
                      <a:r>
                        <a:rPr lang="en-US" sz="700" b="0" i="0" u="none" strike="noStrike" dirty="0">
                          <a:solidFill>
                            <a:srgbClr val="000000"/>
                          </a:solidFill>
                          <a:effectLst/>
                          <a:latin typeface="Calibri" panose="020F0502020204030204" pitchFamily="34" charset="0"/>
                        </a:rPr>
                        <a:t>The student is able to describe the Machine Learning model used and illustrate how it helps solve the business case. Further, the student meets the level 3  writing requirement mentioned in the Creative Brief. And meeting all criteria in insufficient. </a:t>
                      </a:r>
                    </a:p>
                  </a:txBody>
                  <a:tcPr marL="0" marR="0" marT="0" marB="0">
                    <a:lnL>
                      <a:noFill/>
                    </a:lnL>
                    <a:lnR>
                      <a:noFill/>
                    </a:lnR>
                    <a:lnT>
                      <a:noFill/>
                    </a:lnT>
                    <a:lnB>
                      <a:noFill/>
                    </a:lnB>
                    <a:solidFill>
                      <a:srgbClr val="D1F1DA"/>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critically analyse and evaluate the proposed solution based on its relevance for the business case. Further, the student meets level 4  writing requirement mentioned in the Creative Brief. And meeting all criteria in sufficient. </a:t>
                      </a:r>
                    </a:p>
                  </a:txBody>
                  <a:tcPr marL="0" marR="0" marT="0" marB="0">
                    <a:lnL>
                      <a:noFill/>
                    </a:lnL>
                    <a:lnR>
                      <a:noFill/>
                    </a:lnR>
                    <a:lnT>
                      <a:noFill/>
                    </a:lnT>
                    <a:lnB>
                      <a:noFill/>
                    </a:lnB>
                    <a:solidFill>
                      <a:srgbClr val="DAF1F3"/>
                    </a:solidFill>
                  </a:tcPr>
                </a:tc>
                <a:tc>
                  <a:txBody>
                    <a:bodyPr/>
                    <a:lstStyle/>
                    <a:p>
                      <a:pPr algn="l" rtl="0" fontAlgn="t"/>
                      <a:r>
                        <a:rPr lang="en-US" sz="700" b="0" i="0" u="none" strike="noStrike">
                          <a:solidFill>
                            <a:srgbClr val="000000"/>
                          </a:solidFill>
                          <a:effectLst/>
                          <a:latin typeface="Calibri" panose="020F0502020204030204" pitchFamily="34" charset="0"/>
                        </a:rPr>
                        <a:t>The student is able to discuss the role of AI and Machine Learning in the larger context of the business case. Further, the student meets the level 5  writing requirement mentioned in the Creative Brief.  And meeting all criteria in good.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1313912834"/>
                  </a:ext>
                </a:extLst>
              </a:tr>
              <a:tr h="1976086">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3"/>
                        </a:rPr>
                        <a:t>Report</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made the report and filled all of the question and meet all the criteria that was in the ILOS. </a:t>
                      </a:r>
                      <a:r>
                        <a:rPr lang="en-US" sz="700" b="0" i="0" u="none" strike="noStrike" dirty="0">
                          <a:solidFill>
                            <a:srgbClr val="000000"/>
                          </a:solidFill>
                          <a:effectLst/>
                          <a:latin typeface="Calibri" panose="020F0502020204030204" pitchFamily="34" charset="0"/>
                          <a:hlinkClick r:id="rId3"/>
                        </a:rPr>
                        <a:t>Report</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used different models to see which one will perform the best on the given business case and used machine learning to solve it  </a:t>
                      </a:r>
                      <a:r>
                        <a:rPr lang="en-US" sz="700" b="0" i="0" u="none" strike="noStrike" dirty="0">
                          <a:solidFill>
                            <a:srgbClr val="000000"/>
                          </a:solidFill>
                          <a:effectLst/>
                          <a:latin typeface="Calibri" panose="020F0502020204030204" pitchFamily="34" charset="0"/>
                          <a:hlinkClick r:id="rId3"/>
                        </a:rPr>
                        <a:t>Report</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met all the criteria for level 3 writing requirement and solved the problem with a machine learning model </a:t>
                      </a:r>
                    </a:p>
                    <a:p>
                      <a:pPr algn="l" fontAlgn="t"/>
                      <a:r>
                        <a:rPr lang="en-US" sz="700" b="0" i="0" u="none" strike="noStrike" dirty="0">
                          <a:solidFill>
                            <a:srgbClr val="000000"/>
                          </a:solidFill>
                          <a:effectLst/>
                          <a:latin typeface="Calibri" panose="020F0502020204030204" pitchFamily="34" charset="0"/>
                          <a:hlinkClick r:id="rId3"/>
                        </a:rPr>
                        <a:t>Report</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used every measurements to secure that my business case was met in high standards. </a:t>
                      </a:r>
                    </a:p>
                    <a:p>
                      <a:pPr algn="l" fontAlgn="t"/>
                      <a:r>
                        <a:rPr lang="en-US" sz="700" b="0" i="0" u="none" strike="noStrike" dirty="0">
                          <a:solidFill>
                            <a:srgbClr val="000000"/>
                          </a:solidFill>
                          <a:effectLst/>
                          <a:latin typeface="Calibri" panose="020F0502020204030204" pitchFamily="34" charset="0"/>
                          <a:hlinkClick r:id="rId3"/>
                        </a:rPr>
                        <a:t>Report</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rtl="0"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mention in the report about the role of AI and Machine Learning in the business case. </a:t>
                      </a:r>
                    </a:p>
                    <a:p>
                      <a:pPr algn="l" rtl="0" fontAlgn="t"/>
                      <a:r>
                        <a:rPr lang="en-US" sz="700" b="0" i="0" u="none" strike="noStrike" dirty="0">
                          <a:solidFill>
                            <a:srgbClr val="000000"/>
                          </a:solidFill>
                          <a:effectLst/>
                          <a:latin typeface="Calibri" panose="020F0502020204030204" pitchFamily="34" charset="0"/>
                          <a:hlinkClick r:id="rId3"/>
                        </a:rPr>
                        <a:t>Report</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984341407"/>
                  </a:ext>
                </a:extLst>
              </a:tr>
            </a:tbl>
          </a:graphicData>
        </a:graphic>
      </p:graphicFrame>
      <p:pic>
        <p:nvPicPr>
          <p:cNvPr id="5" name="Picture 4">
            <a:extLst>
              <a:ext uri="{FF2B5EF4-FFF2-40B4-BE49-F238E27FC236}">
                <a16:creationId xmlns:a16="http://schemas.microsoft.com/office/drawing/2014/main" id="{615882E0-87C5-2D25-0969-F3D795600D4C}"/>
              </a:ext>
            </a:extLst>
          </p:cNvPr>
          <p:cNvPicPr>
            <a:picLocks noChangeAspect="1"/>
          </p:cNvPicPr>
          <p:nvPr/>
        </p:nvPicPr>
        <p:blipFill>
          <a:blip r:embed="rId4"/>
          <a:stretch>
            <a:fillRect/>
          </a:stretch>
        </p:blipFill>
        <p:spPr>
          <a:xfrm>
            <a:off x="68250" y="1051109"/>
            <a:ext cx="9096020" cy="140220"/>
          </a:xfrm>
          <a:prstGeom prst="rect">
            <a:avLst/>
          </a:prstGeom>
        </p:spPr>
      </p:pic>
    </p:spTree>
    <p:extLst>
      <p:ext uri="{BB962C8B-B14F-4D97-AF65-F5344CB8AC3E}">
        <p14:creationId xmlns:p14="http://schemas.microsoft.com/office/powerpoint/2010/main" val="3432392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7</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Calculus and Linear Algebra</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lgn="ctr"/>
            <a:r>
              <a:rPr lang="en-US" dirty="0"/>
              <a:t> Students develop a basic understanding of calculus and linear algebra and are able to implement a machine learning model from scratch. </a:t>
            </a:r>
          </a:p>
        </p:txBody>
      </p:sp>
      <p:sp>
        <p:nvSpPr>
          <p:cNvPr id="470" name="Google Shape;470;p49"/>
          <p:cNvSpPr txBox="1"/>
          <p:nvPr/>
        </p:nvSpPr>
        <p:spPr>
          <a:xfrm>
            <a:off x="0" y="628621"/>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rPr>
              <a:t>7</a:t>
            </a:r>
          </a:p>
        </p:txBody>
      </p:sp>
    </p:spTree>
    <p:extLst>
      <p:ext uri="{BB962C8B-B14F-4D97-AF65-F5344CB8AC3E}">
        <p14:creationId xmlns:p14="http://schemas.microsoft.com/office/powerpoint/2010/main" val="509793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3" name="Rectangle: Rounded Corners 2">
            <a:extLst>
              <a:ext uri="{FF2B5EF4-FFF2-40B4-BE49-F238E27FC236}">
                <a16:creationId xmlns:a16="http://schemas.microsoft.com/office/drawing/2014/main" id="{8803C8DA-BB56-805E-FD93-799F84FEF89B}"/>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effectLst/>
                <a:latin typeface="Open Sans" panose="020B0606030504020204" pitchFamily="34" charset="0"/>
                <a:ea typeface="Open Sans" panose="020B0606030504020204" pitchFamily="34" charset="0"/>
                <a:cs typeface="Times New Roman" panose="02020603050405020304" pitchFamily="18" charset="0"/>
              </a:rPr>
              <a:t>The student sets ambitious, S.M.A.R.T./ C.L.E.A.R goals in alignment with the project brief, their chosen role(s), content of the assessment rubric and their personal long-term goals</a:t>
            </a:r>
            <a:endParaRPr lang="en-US"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1"/>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7</a:t>
            </a:r>
            <a:endParaRPr dirty="0"/>
          </a:p>
        </p:txBody>
      </p:sp>
      <p:sp>
        <p:nvSpPr>
          <p:cNvPr id="487" name="Google Shape;487;p51"/>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88" name="Google Shape;488;p51"/>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90" name="Google Shape;490;p51"/>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7</a:t>
            </a:r>
          </a:p>
        </p:txBody>
      </p:sp>
      <p:sp>
        <p:nvSpPr>
          <p:cNvPr id="491" name="Google Shape;491;p51"/>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is able to perform elementary operations on matrices and understand the concepts of derivatives, gradients, optimization algorithms, and can implement a simple machine learning model from scratch.</a:t>
            </a:r>
          </a:p>
        </p:txBody>
      </p:sp>
      <p:sp>
        <p:nvSpPr>
          <p:cNvPr id="2" name="Google Shape;459;p48">
            <a:extLst>
              <a:ext uri="{FF2B5EF4-FFF2-40B4-BE49-F238E27FC236}">
                <a16:creationId xmlns:a16="http://schemas.microsoft.com/office/drawing/2014/main" id="{1BD666A3-3E09-FAAB-6BAB-6A277FFC46C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t>Students develop a basic understanding of calculus and linear algebra and are able to implement a machine learning model from scratch. </a:t>
            </a:r>
          </a:p>
        </p:txBody>
      </p:sp>
      <p:sp>
        <p:nvSpPr>
          <p:cNvPr id="3" name="Google Shape;462;p48">
            <a:extLst>
              <a:ext uri="{FF2B5EF4-FFF2-40B4-BE49-F238E27FC236}">
                <a16:creationId xmlns:a16="http://schemas.microsoft.com/office/drawing/2014/main" id="{9B07916A-6E70-4FAD-C594-B55357D1C043}"/>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dirty="0"/>
              <a:t>Calculus and Linear Algebra</a:t>
            </a:r>
          </a:p>
        </p:txBody>
      </p:sp>
      <p:pic>
        <p:nvPicPr>
          <p:cNvPr id="4" name="Picture 3">
            <a:extLst>
              <a:ext uri="{FF2B5EF4-FFF2-40B4-BE49-F238E27FC236}">
                <a16:creationId xmlns:a16="http://schemas.microsoft.com/office/drawing/2014/main" id="{62EDD76F-C741-8A71-B9B2-0A863C3233F2}"/>
              </a:ext>
            </a:extLst>
          </p:cNvPr>
          <p:cNvPicPr>
            <a:picLocks noChangeAspect="1"/>
          </p:cNvPicPr>
          <p:nvPr/>
        </p:nvPicPr>
        <p:blipFill>
          <a:blip r:embed="rId3"/>
          <a:stretch>
            <a:fillRect/>
          </a:stretch>
        </p:blipFill>
        <p:spPr>
          <a:xfrm>
            <a:off x="23990" y="1081890"/>
            <a:ext cx="9096020" cy="140220"/>
          </a:xfrm>
          <a:prstGeom prst="rect">
            <a:avLst/>
          </a:prstGeom>
        </p:spPr>
      </p:pic>
      <p:graphicFrame>
        <p:nvGraphicFramePr>
          <p:cNvPr id="5" name="Table 4">
            <a:extLst>
              <a:ext uri="{FF2B5EF4-FFF2-40B4-BE49-F238E27FC236}">
                <a16:creationId xmlns:a16="http://schemas.microsoft.com/office/drawing/2014/main" id="{23A9A68E-6ED5-573C-D6A4-9E7BF8503FB1}"/>
              </a:ext>
            </a:extLst>
          </p:cNvPr>
          <p:cNvGraphicFramePr>
            <a:graphicFrameLocks noGrp="1"/>
          </p:cNvGraphicFramePr>
          <p:nvPr>
            <p:extLst>
              <p:ext uri="{D42A27DB-BD31-4B8C-83A1-F6EECF244321}">
                <p14:modId xmlns:p14="http://schemas.microsoft.com/office/powerpoint/2010/main" val="1800477452"/>
              </p:ext>
            </p:extLst>
          </p:nvPr>
        </p:nvGraphicFramePr>
        <p:xfrm>
          <a:off x="23990" y="1222110"/>
          <a:ext cx="9096020" cy="3921390"/>
        </p:xfrm>
        <a:graphic>
          <a:graphicData uri="http://schemas.openxmlformats.org/drawingml/2006/table">
            <a:tbl>
              <a:tblPr/>
              <a:tblGrid>
                <a:gridCol w="1328934">
                  <a:extLst>
                    <a:ext uri="{9D8B030D-6E8A-4147-A177-3AD203B41FA5}">
                      <a16:colId xmlns:a16="http://schemas.microsoft.com/office/drawing/2014/main" val="1544470009"/>
                    </a:ext>
                  </a:extLst>
                </a:gridCol>
                <a:gridCol w="1140369">
                  <a:extLst>
                    <a:ext uri="{9D8B030D-6E8A-4147-A177-3AD203B41FA5}">
                      <a16:colId xmlns:a16="http://schemas.microsoft.com/office/drawing/2014/main" val="1474707478"/>
                    </a:ext>
                  </a:extLst>
                </a:gridCol>
                <a:gridCol w="1445666">
                  <a:extLst>
                    <a:ext uri="{9D8B030D-6E8A-4147-A177-3AD203B41FA5}">
                      <a16:colId xmlns:a16="http://schemas.microsoft.com/office/drawing/2014/main" val="1585115028"/>
                    </a:ext>
                  </a:extLst>
                </a:gridCol>
                <a:gridCol w="1607293">
                  <a:extLst>
                    <a:ext uri="{9D8B030D-6E8A-4147-A177-3AD203B41FA5}">
                      <a16:colId xmlns:a16="http://schemas.microsoft.com/office/drawing/2014/main" val="2306773828"/>
                    </a:ext>
                  </a:extLst>
                </a:gridCol>
                <a:gridCol w="1786879">
                  <a:extLst>
                    <a:ext uri="{9D8B030D-6E8A-4147-A177-3AD203B41FA5}">
                      <a16:colId xmlns:a16="http://schemas.microsoft.com/office/drawing/2014/main" val="3821181095"/>
                    </a:ext>
                  </a:extLst>
                </a:gridCol>
                <a:gridCol w="1786879">
                  <a:extLst>
                    <a:ext uri="{9D8B030D-6E8A-4147-A177-3AD203B41FA5}">
                      <a16:colId xmlns:a16="http://schemas.microsoft.com/office/drawing/2014/main" val="1275015089"/>
                    </a:ext>
                  </a:extLst>
                </a:gridCol>
              </a:tblGrid>
              <a:tr h="1960695">
                <a:tc>
                  <a:txBody>
                    <a:bodyPr/>
                    <a:lstStyle/>
                    <a:p>
                      <a:pPr algn="l" fontAlgn="t"/>
                      <a:r>
                        <a:rPr lang="en-US" sz="700" b="0" i="0" u="none" strike="noStrike">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 and by referencing the evidencing link in Section C of Learning log.</a:t>
                      </a:r>
                    </a:p>
                  </a:txBody>
                  <a:tcPr marL="0" marR="0" marT="0" marB="0">
                    <a:lnL>
                      <a:noFill/>
                    </a:lnL>
                    <a:lnR>
                      <a:noFill/>
                    </a:lnR>
                    <a:lnT>
                      <a:noFill/>
                    </a:lnT>
                    <a:lnB>
                      <a:noFill/>
                    </a:lnB>
                    <a:solidFill>
                      <a:srgbClr val="FBDAD7"/>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perform elementary operations on matrices. </a:t>
                      </a:r>
                    </a:p>
                  </a:txBody>
                  <a:tcPr marL="0" marR="0" marT="0" marB="0">
                    <a:lnL>
                      <a:noFill/>
                    </a:lnL>
                    <a:lnR>
                      <a:noFill/>
                    </a:lnR>
                    <a:lnT>
                      <a:noFill/>
                    </a:lnT>
                    <a:lnB>
                      <a:noFill/>
                    </a:lnB>
                    <a:solidFill>
                      <a:srgbClr val="FFE1CC"/>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calculate the derivatives of mathematical functions and is capable of demonstrating an understanding of computing gradients for multivariate functions. And meeting all criteria in Poor. </a:t>
                      </a:r>
                    </a:p>
                  </a:txBody>
                  <a:tcPr marL="0" marR="0" marT="0" marB="0">
                    <a:lnL>
                      <a:noFill/>
                    </a:lnL>
                    <a:lnR>
                      <a:noFill/>
                    </a:lnR>
                    <a:lnT>
                      <a:noFill/>
                    </a:lnT>
                    <a:lnB>
                      <a:noFill/>
                    </a:lnB>
                    <a:solidFill>
                      <a:srgbClr val="FEF2CD"/>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demonstrate an understanding of various optimization algorithms for training machine learning models and is capable of implementing them for solving simple mathematical optimization problems. And meeting all criteria in Insufficient.</a:t>
                      </a:r>
                    </a:p>
                  </a:txBody>
                  <a:tcPr marL="0" marR="0" marT="0" marB="0">
                    <a:lnL>
                      <a:noFill/>
                    </a:lnL>
                    <a:lnR>
                      <a:noFill/>
                    </a:lnR>
                    <a:lnT>
                      <a:noFill/>
                    </a:lnT>
                    <a:lnB>
                      <a:noFill/>
                    </a:lnB>
                    <a:solidFill>
                      <a:srgbClr val="D1F1DA"/>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implement the gradient descent algorithm for training a linear regression model for their project dataset. And meeting all criteria in Sufficient.</a:t>
                      </a:r>
                    </a:p>
                  </a:txBody>
                  <a:tcPr marL="0" marR="0" marT="0" marB="0">
                    <a:lnL>
                      <a:noFill/>
                    </a:lnL>
                    <a:lnR>
                      <a:noFill/>
                    </a:lnR>
                    <a:lnT>
                      <a:noFill/>
                    </a:lnT>
                    <a:lnB>
                      <a:noFill/>
                    </a:lnB>
                    <a:solidFill>
                      <a:srgbClr val="DAF1F3"/>
                    </a:solidFill>
                  </a:tcPr>
                </a:tc>
                <a:tc>
                  <a:txBody>
                    <a:bodyPr/>
                    <a:lstStyle/>
                    <a:p>
                      <a:pPr algn="l" fontAlgn="t"/>
                      <a:r>
                        <a:rPr lang="en-US" sz="700" b="0" i="0" u="none" strike="noStrike">
                          <a:solidFill>
                            <a:srgbClr val="000000"/>
                          </a:solidFill>
                          <a:effectLst/>
                          <a:latin typeface="Calibri" panose="020F0502020204030204" pitchFamily="34" charset="0"/>
                        </a:rPr>
                        <a:t>The student is able to implement regularization for training linear regression models using the project dataset and is capable of fine-tuning the hyperparameters, such as learning rate and regularization weight, of the optimization algorithms.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924579447"/>
                  </a:ext>
                </a:extLst>
              </a:tr>
              <a:tr h="1960695">
                <a:tc>
                  <a:txBody>
                    <a:bodyPr/>
                    <a:lstStyle/>
                    <a:p>
                      <a:pPr algn="l" fontAlgn="t"/>
                      <a:br>
                        <a:rPr lang="en-US" sz="700" b="0" i="0" u="none" strike="noStrike" dirty="0">
                          <a:solidFill>
                            <a:srgbClr val="000000"/>
                          </a:solidFill>
                          <a:effectLst/>
                          <a:latin typeface="Calibri" panose="020F0502020204030204" pitchFamily="34" charset="0"/>
                        </a:rPr>
                      </a:br>
                      <a:r>
                        <a:rPr lang="en-US" sz="700" b="0" i="0" u="none" strike="noStrike" dirty="0">
                          <a:solidFill>
                            <a:srgbClr val="000000"/>
                          </a:solidFill>
                          <a:effectLst/>
                          <a:latin typeface="Calibri" panose="020F0502020204030204" pitchFamily="34" charset="0"/>
                          <a:hlinkClick r:id="rId4"/>
                        </a:rPr>
                        <a:t>https://github.com/BredaUniversityADSAI/2023-24b-fai1-adsai-PetarPaskalev232725/blob/main/Deliverables/DeliverablesILO7/EleOpeMat_232725.ipynb</a:t>
                      </a:r>
                      <a:br>
                        <a:rPr lang="en-US" sz="700" b="0" i="0" u="none" strike="noStrike" dirty="0">
                          <a:solidFill>
                            <a:srgbClr val="000000"/>
                          </a:solidFill>
                          <a:effectLst/>
                          <a:latin typeface="Calibri" panose="020F0502020204030204" pitchFamily="34" charset="0"/>
                        </a:rPr>
                      </a:br>
                      <a:r>
                        <a:rPr lang="en-US" sz="700" b="0" i="0" u="none" strike="noStrike" dirty="0">
                          <a:solidFill>
                            <a:srgbClr val="000000"/>
                          </a:solidFill>
                          <a:effectLst/>
                          <a:latin typeface="Calibri" panose="020F0502020204030204" pitchFamily="34" charset="0"/>
                          <a:hlinkClick r:id="rId5"/>
                        </a:rPr>
                        <a:t>https://github.com/BredaUniversityADSAI/2023-24b-fai1-adsai-PetarPaskalev232725/blob/main/Deliverables/DeliverablesILO7/LinRegNor_232725.ipynb.ipynb</a:t>
                      </a:r>
                      <a:r>
                        <a:rPr lang="en-US" sz="700" b="0" i="0" u="none" strike="noStrike" dirty="0">
                          <a:solidFill>
                            <a:srgbClr val="000000"/>
                          </a:solidFill>
                          <a:effectLst/>
                          <a:latin typeface="Calibri" panose="020F0502020204030204" pitchFamily="34" charset="0"/>
                        </a:rPr>
                        <a:t> </a:t>
                      </a:r>
                      <a:br>
                        <a:rPr lang="en-US" sz="700" b="0" i="0" u="none" strike="noStrike" dirty="0">
                          <a:solidFill>
                            <a:srgbClr val="000000"/>
                          </a:solidFill>
                          <a:effectLst/>
                          <a:latin typeface="Calibri" panose="020F0502020204030204" pitchFamily="34" charset="0"/>
                        </a:rPr>
                      </a:br>
                      <a:r>
                        <a:rPr lang="en-US" sz="700" b="0" i="0" u="none" strike="noStrike" dirty="0">
                          <a:solidFill>
                            <a:srgbClr val="000000"/>
                          </a:solidFill>
                          <a:effectLst/>
                          <a:latin typeface="Calibri" panose="020F0502020204030204" pitchFamily="34" charset="0"/>
                          <a:hlinkClick r:id="rId6"/>
                        </a:rPr>
                        <a:t>https://github.com/BredaUniversityADSAI/2023-24b-fai1-adsai-PetarPaskalev232725/blob/main/Deliverables/DeliverablesILO7/EleOpeCod_232725.ipynb</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fontAlgn="t"/>
                      <a:r>
                        <a:rPr lang="en-150"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solved elementary operations such as matrixes</a:t>
                      </a:r>
                      <a:endParaRPr lang="en-150"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150" sz="700" b="0" i="0" u="none" strike="noStrike">
                          <a:solidFill>
                            <a:srgbClr val="000000"/>
                          </a:solidFill>
                          <a:effectLst/>
                          <a:latin typeface="Calibri" panose="020F0502020204030204" pitchFamily="34" charset="0"/>
                        </a:rPr>
                        <a:t> </a:t>
                      </a:r>
                    </a:p>
                  </a:txBody>
                  <a:tcPr marL="0" marR="0" marT="0" marB="0">
                    <a:lnL>
                      <a:noFill/>
                    </a:lnL>
                    <a:lnR>
                      <a:noFill/>
                    </a:lnR>
                    <a:lnT>
                      <a:noFill/>
                    </a:lnT>
                    <a:lnB>
                      <a:noFill/>
                    </a:lnB>
                    <a:solidFill>
                      <a:srgbClr val="FEF2CD"/>
                    </a:solidFill>
                  </a:tcPr>
                </a:tc>
                <a:tc>
                  <a:txBody>
                    <a:bodyPr/>
                    <a:lstStyle/>
                    <a:p>
                      <a:pPr algn="l" fontAlgn="t"/>
                      <a:r>
                        <a:rPr lang="en-150" sz="700" b="0" i="0" u="none" strike="noStrike">
                          <a:solidFill>
                            <a:srgbClr val="000000"/>
                          </a:solidFill>
                          <a:effectLst/>
                          <a:latin typeface="Calibri" panose="020F0502020204030204" pitchFamily="34" charset="0"/>
                        </a:rPr>
                        <a:t> </a:t>
                      </a:r>
                    </a:p>
                  </a:txBody>
                  <a:tcPr marL="0" marR="0" marT="0" marB="0">
                    <a:lnL>
                      <a:noFill/>
                    </a:lnL>
                    <a:lnR>
                      <a:noFill/>
                    </a:lnR>
                    <a:lnT>
                      <a:noFill/>
                    </a:lnT>
                    <a:lnB>
                      <a:noFill/>
                    </a:lnB>
                    <a:solidFill>
                      <a:srgbClr val="D1F1DA"/>
                    </a:solidFill>
                  </a:tcPr>
                </a:tc>
                <a:tc>
                  <a:txBody>
                    <a:bodyPr/>
                    <a:lstStyle/>
                    <a:p>
                      <a:pPr algn="l" fontAlgn="t"/>
                      <a:r>
                        <a:rPr lang="en-150" sz="700" b="0" i="0" u="none" strike="noStrike">
                          <a:solidFill>
                            <a:srgbClr val="000000"/>
                          </a:solidFill>
                          <a:effectLst/>
                          <a:latin typeface="Calibri" panose="020F0502020204030204" pitchFamily="34" charset="0"/>
                        </a:rPr>
                        <a:t> </a:t>
                      </a:r>
                    </a:p>
                  </a:txBody>
                  <a:tcPr marL="0" marR="0" marT="0" marB="0">
                    <a:lnL>
                      <a:noFill/>
                    </a:lnL>
                    <a:lnR>
                      <a:noFill/>
                    </a:lnR>
                    <a:lnT>
                      <a:noFill/>
                    </a:lnT>
                    <a:lnB>
                      <a:noFill/>
                    </a:lnB>
                    <a:solidFill>
                      <a:srgbClr val="DAF1F3"/>
                    </a:solidFill>
                  </a:tcPr>
                </a:tc>
                <a:tc>
                  <a:txBody>
                    <a:bodyPr/>
                    <a:lstStyle/>
                    <a:p>
                      <a:pPr algn="l" fontAlgn="t"/>
                      <a:r>
                        <a:rPr lang="en-150" sz="700" b="0" i="0" u="none" strike="noStrike" dirty="0">
                          <a:solidFill>
                            <a:srgbClr val="000000"/>
                          </a:solidFill>
                          <a:effectLst/>
                          <a:latin typeface="Calibri" panose="020F0502020204030204" pitchFamily="34" charset="0"/>
                        </a:rPr>
                        <a:t>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963596645"/>
                  </a:ext>
                </a:extLst>
              </a:tr>
            </a:tbl>
          </a:graphicData>
        </a:graphic>
      </p:graphicFrame>
    </p:spTree>
    <p:extLst>
      <p:ext uri="{BB962C8B-B14F-4D97-AF65-F5344CB8AC3E}">
        <p14:creationId xmlns:p14="http://schemas.microsoft.com/office/powerpoint/2010/main" val="3730022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
            </a:r>
            <a:r>
              <a:rPr lang="en-NL" dirty="0" err="1"/>
              <a:t>edal</a:t>
            </a:r>
            <a:r>
              <a:rPr lang="en-NL" dirty="0"/>
              <a:t>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Going the extra mile!</a:t>
            </a:r>
            <a:endParaRPr dirty="0"/>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3532431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Golden </a:t>
            </a:r>
            <a:r>
              <a:rPr lang="en-US" dirty="0" err="1"/>
              <a:t>meda</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Going the extra mile!</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Medal Challenges</a:t>
            </a:r>
            <a:endParaRPr lang="en-US" dirty="0"/>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pic>
        <p:nvPicPr>
          <p:cNvPr id="4" name="Picture 3">
            <a:extLst>
              <a:ext uri="{FF2B5EF4-FFF2-40B4-BE49-F238E27FC236}">
                <a16:creationId xmlns:a16="http://schemas.microsoft.com/office/drawing/2014/main" id="{9A0757A0-4B4F-E0BA-DDA3-C736789A2362}"/>
              </a:ext>
            </a:extLst>
          </p:cNvPr>
          <p:cNvPicPr>
            <a:picLocks noChangeAspect="1"/>
          </p:cNvPicPr>
          <p:nvPr/>
        </p:nvPicPr>
        <p:blipFill>
          <a:blip r:embed="rId5"/>
          <a:stretch>
            <a:fillRect/>
          </a:stretch>
        </p:blipFill>
        <p:spPr>
          <a:xfrm>
            <a:off x="2904565" y="583416"/>
            <a:ext cx="5136325" cy="487722"/>
          </a:xfrm>
          <a:prstGeom prst="rect">
            <a:avLst/>
          </a:prstGeom>
        </p:spPr>
      </p:pic>
      <p:pic>
        <p:nvPicPr>
          <p:cNvPr id="6" name="Picture 5">
            <a:extLst>
              <a:ext uri="{FF2B5EF4-FFF2-40B4-BE49-F238E27FC236}">
                <a16:creationId xmlns:a16="http://schemas.microsoft.com/office/drawing/2014/main" id="{81CC1A66-DF96-CB83-69DD-C7795B1C010F}"/>
              </a:ext>
            </a:extLst>
          </p:cNvPr>
          <p:cNvPicPr>
            <a:picLocks noChangeAspect="1"/>
          </p:cNvPicPr>
          <p:nvPr/>
        </p:nvPicPr>
        <p:blipFill>
          <a:blip r:embed="rId6"/>
          <a:stretch>
            <a:fillRect/>
          </a:stretch>
        </p:blipFill>
        <p:spPr>
          <a:xfrm>
            <a:off x="4310002" y="1587973"/>
            <a:ext cx="4848066" cy="1478394"/>
          </a:xfrm>
          <a:prstGeom prst="rect">
            <a:avLst/>
          </a:prstGeom>
        </p:spPr>
      </p:pic>
      <p:sp>
        <p:nvSpPr>
          <p:cNvPr id="8" name="TextBox 7">
            <a:extLst>
              <a:ext uri="{FF2B5EF4-FFF2-40B4-BE49-F238E27FC236}">
                <a16:creationId xmlns:a16="http://schemas.microsoft.com/office/drawing/2014/main" id="{628C6DAC-F8B4-2865-C2B0-75B3820281D2}"/>
              </a:ext>
            </a:extLst>
          </p:cNvPr>
          <p:cNvSpPr txBox="1"/>
          <p:nvPr/>
        </p:nvSpPr>
        <p:spPr>
          <a:xfrm>
            <a:off x="245771" y="1621744"/>
            <a:ext cx="4250029" cy="2708434"/>
          </a:xfrm>
          <a:prstGeom prst="rect">
            <a:avLst/>
          </a:prstGeom>
          <a:noFill/>
        </p:spPr>
        <p:txBody>
          <a:bodyPr wrap="square" rtlCol="0">
            <a:spAutoFit/>
          </a:bodyPr>
          <a:lstStyle/>
          <a:p>
            <a:r>
              <a:rPr lang="en-US" sz="1000" b="0" i="0" dirty="0">
                <a:solidFill>
                  <a:schemeClr val="bg1"/>
                </a:solidFill>
                <a:effectLst/>
                <a:latin typeface="Söhne"/>
              </a:rPr>
              <a:t>The Mean Absolute Error is a measure of the average absolute differences between the actual and predicted values. In the context of this Gradient Boosting model, the MAE of approximately 0.180 suggests that, on average, the model's predictions deviate by around 0.180 units from the actual Prevented goals values.</a:t>
            </a:r>
          </a:p>
          <a:p>
            <a:endParaRPr lang="en-US" sz="1000" dirty="0">
              <a:solidFill>
                <a:schemeClr val="bg1"/>
              </a:solidFill>
              <a:latin typeface="Söhne"/>
            </a:endParaRPr>
          </a:p>
          <a:p>
            <a:r>
              <a:rPr lang="en-US" sz="1000" b="0" i="0" dirty="0">
                <a:solidFill>
                  <a:schemeClr val="bg1"/>
                </a:solidFill>
                <a:effectLst/>
                <a:latin typeface="Söhne"/>
              </a:rPr>
              <a:t>In refining the player recommendation process, I systematically evaluated goalkeepers' performance using both Linear Regression and Random Forest models, leveraging key metrics like "Prevented Goals per 90." The chosen models, each with its strengths, underwent rigorous evaluation using metrics such as MAE and R-squared, ensuring the reliability of the recommendations. Visualizations were employed to juxtapose actual and predicted prevented goals, offering a clear and intuitive validation of the models' predictive accuracy. Going beyond statistical insights, the recommendation considers external factors, financial implications, and opens avenues for future model refinement, presenting a holistic approach to elevating NAC Breda's player acquisition strategy.</a:t>
            </a:r>
            <a:endParaRPr lang="en-US" sz="1000" dirty="0">
              <a:solidFill>
                <a:schemeClr val="bg1"/>
              </a:solidFill>
              <a:latin typeface="Söhne"/>
            </a:endParaRPr>
          </a:p>
        </p:txBody>
      </p:sp>
    </p:spTree>
    <p:extLst>
      <p:ext uri="{BB962C8B-B14F-4D97-AF65-F5344CB8AC3E}">
        <p14:creationId xmlns:p14="http://schemas.microsoft.com/office/powerpoint/2010/main" val="1352897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Did the business implementation I set as my goal take place</a:t>
            </a:r>
          </a:p>
          <a:p>
            <a:pPr marL="0" lvl="0" indent="0" algn="just" rtl="0">
              <a:spcBef>
                <a:spcPts val="800"/>
              </a:spcBef>
              <a:spcAft>
                <a:spcPts val="0"/>
              </a:spcAft>
              <a:buNone/>
            </a:pPr>
            <a:r>
              <a:rPr lang="en" sz="1400" b="1" dirty="0"/>
              <a:t>My most difficult challenges this block</a:t>
            </a:r>
            <a:endParaRPr sz="1400" b="1" dirty="0"/>
          </a:p>
          <a:p>
            <a:pPr marL="0" lvl="0" indent="0" algn="just" rtl="0">
              <a:spcBef>
                <a:spcPts val="800"/>
              </a:spcBef>
              <a:spcAft>
                <a:spcPts val="0"/>
              </a:spcAft>
              <a:buNone/>
            </a:pPr>
            <a:r>
              <a:rPr lang="en" dirty="0"/>
              <a:t>Mathematics were not able to achieve them </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The most important lessons I learned</a:t>
            </a:r>
            <a:endParaRPr sz="1400" b="1" dirty="0"/>
          </a:p>
          <a:p>
            <a:pPr marL="0" lvl="0" indent="0" algn="just" rtl="0">
              <a:spcBef>
                <a:spcPts val="800"/>
              </a:spcBef>
              <a:spcAft>
                <a:spcPts val="800"/>
              </a:spcAft>
              <a:buNone/>
            </a:pPr>
            <a:r>
              <a:rPr lang="en" dirty="0"/>
              <a:t>To never leave everything in the last minute </a:t>
            </a:r>
            <a:endParaRPr dirty="0"/>
          </a:p>
        </p:txBody>
      </p:sp>
      <p:sp>
        <p:nvSpPr>
          <p:cNvPr id="508" name="Google Shape;508;p53"/>
          <p:cNvSpPr txBox="1">
            <a:spLocks noGrp="1"/>
          </p:cNvSpPr>
          <p:nvPr>
            <p:ph type="title" idx="4"/>
          </p:nvPr>
        </p:nvSpPr>
        <p:spPr>
          <a:xfrm>
            <a:off x="-91848" y="96951"/>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How I plan to improve next block</a:t>
            </a:r>
            <a:endParaRPr sz="1400" b="1" dirty="0"/>
          </a:p>
          <a:p>
            <a:pPr marL="0" lvl="0" indent="0" algn="just" rtl="0">
              <a:spcBef>
                <a:spcPts val="800"/>
              </a:spcBef>
              <a:spcAft>
                <a:spcPts val="800"/>
              </a:spcAft>
              <a:buNone/>
            </a:pPr>
            <a:r>
              <a:rPr lang="en-US" dirty="0"/>
              <a:t>G</a:t>
            </a:r>
            <a:r>
              <a:rPr lang="en" dirty="0"/>
              <a:t>et all the challenges and most importantly the gold medal and to improve my time manag</a:t>
            </a:r>
            <a:r>
              <a:rPr lang="en-US" dirty="0"/>
              <a:t>e</a:t>
            </a:r>
            <a:r>
              <a:rPr lang="en" dirty="0"/>
              <a:t>ment </a:t>
            </a:r>
            <a:endParaRPr dirty="0"/>
          </a:p>
        </p:txBody>
      </p:sp>
      <p:sp>
        <p:nvSpPr>
          <p:cNvPr id="5" name="Google Shape;508;p53">
            <a:extLst>
              <a:ext uri="{FF2B5EF4-FFF2-40B4-BE49-F238E27FC236}">
                <a16:creationId xmlns:a16="http://schemas.microsoft.com/office/drawing/2014/main" id="{EAC66E3E-7997-3FB2-868E-2DAC206B613B}"/>
              </a:ext>
            </a:extLst>
          </p:cNvPr>
          <p:cNvSpPr txBox="1">
            <a:spLocks/>
          </p:cNvSpPr>
          <p:nvPr/>
        </p:nvSpPr>
        <p:spPr>
          <a:xfrm>
            <a:off x="-91848" y="96951"/>
            <a:ext cx="85154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000"/>
              <a:buFont typeface="Roboto Light"/>
              <a:buNone/>
              <a:defRPr sz="4800" b="0" i="0" u="none" strike="noStrike" cap="none">
                <a:solidFill>
                  <a:schemeClr val="lt1"/>
                </a:solidFill>
                <a:latin typeface="Roboto Light"/>
                <a:ea typeface="Roboto Light"/>
                <a:cs typeface="Roboto Light"/>
                <a:sym typeface="Roboto Light"/>
              </a:defRPr>
            </a:lvl1pPr>
            <a:lvl2pPr marR="0" lvl="1"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2pPr>
            <a:lvl3pPr marR="0" lvl="2"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3pPr>
            <a:lvl4pPr marR="0" lvl="3"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4pPr>
            <a:lvl5pPr marR="0" lvl="4"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5pPr>
            <a:lvl6pPr marR="0" lvl="5"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6pPr>
            <a:lvl7pPr marR="0" lvl="6"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7pPr>
            <a:lvl8pPr marR="0" lvl="7"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8pPr>
            <a:lvl9pPr marR="0" lvl="8"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9pPr>
          </a:lstStyle>
          <a:p>
            <a:endParaRPr lang="en"/>
          </a:p>
        </p:txBody>
      </p:sp>
      <p:sp>
        <p:nvSpPr>
          <p:cNvPr id="7" name="Google Shape;508;p53">
            <a:extLst>
              <a:ext uri="{FF2B5EF4-FFF2-40B4-BE49-F238E27FC236}">
                <a16:creationId xmlns:a16="http://schemas.microsoft.com/office/drawing/2014/main" id="{6ADF2B66-4C53-E1C0-7D9C-21EFEAFCBDB5}"/>
              </a:ext>
            </a:extLst>
          </p:cNvPr>
          <p:cNvSpPr txBox="1">
            <a:spLocks noGrp="1"/>
          </p:cNvSpPr>
          <p:nvPr>
            <p:ph type="title" idx="4"/>
          </p:nvPr>
        </p:nvSpPr>
        <p:spPr>
          <a:xfrm>
            <a:off x="-89467" y="49326"/>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graphicFrame>
        <p:nvGraphicFramePr>
          <p:cNvPr id="2" name="Table 1">
            <a:extLst>
              <a:ext uri="{FF2B5EF4-FFF2-40B4-BE49-F238E27FC236}">
                <a16:creationId xmlns:a16="http://schemas.microsoft.com/office/drawing/2014/main" id="{9A9A6174-0624-1104-225E-F65D7E3D1C83}"/>
              </a:ext>
            </a:extLst>
          </p:cNvPr>
          <p:cNvGraphicFramePr>
            <a:graphicFrameLocks noGrp="1"/>
          </p:cNvGraphicFramePr>
          <p:nvPr>
            <p:extLst>
              <p:ext uri="{D42A27DB-BD31-4B8C-83A1-F6EECF244321}">
                <p14:modId xmlns:p14="http://schemas.microsoft.com/office/powerpoint/2010/main" val="520643359"/>
              </p:ext>
            </p:extLst>
          </p:nvPr>
        </p:nvGraphicFramePr>
        <p:xfrm>
          <a:off x="7391400" y="1069812"/>
          <a:ext cx="1168400" cy="365760"/>
        </p:xfrm>
        <a:graphic>
          <a:graphicData uri="http://schemas.openxmlformats.org/drawingml/2006/table">
            <a:tbl>
              <a:tblPr/>
              <a:tblGrid>
                <a:gridCol w="1168400">
                  <a:extLst>
                    <a:ext uri="{9D8B030D-6E8A-4147-A177-3AD203B41FA5}">
                      <a16:colId xmlns:a16="http://schemas.microsoft.com/office/drawing/2014/main" val="519331299"/>
                    </a:ext>
                  </a:extLst>
                </a:gridCol>
              </a:tblGrid>
              <a:tr h="0">
                <a:tc>
                  <a:txBody>
                    <a:bodyPr/>
                    <a:lstStyle/>
                    <a:p>
                      <a:pPr algn="ctr" fontAlgn="ctr"/>
                      <a:r>
                        <a:rPr lang="en-150" sz="2400" b="1" i="0" u="none" strike="noStrike" dirty="0">
                          <a:solidFill>
                            <a:srgbClr val="000000"/>
                          </a:solidFill>
                          <a:effectLst/>
                          <a:latin typeface="Calibri" panose="020F0502020204030204" pitchFamily="34" charset="0"/>
                        </a:rPr>
                        <a:t>8.8</a:t>
                      </a:r>
                    </a:p>
                  </a:txBody>
                  <a:tcPr marL="0" marR="0" marT="0" marB="0" anchor="ctr">
                    <a:lnL>
                      <a:noFill/>
                    </a:lnL>
                    <a:lnR>
                      <a:noFill/>
                    </a:lnR>
                    <a:lnT>
                      <a:noFill/>
                    </a:lnT>
                    <a:lnB>
                      <a:noFill/>
                    </a:lnB>
                    <a:noFill/>
                  </a:tcPr>
                </a:tc>
                <a:extLst>
                  <a:ext uri="{0D108BD9-81ED-4DB2-BD59-A6C34878D82A}">
                    <a16:rowId xmlns:a16="http://schemas.microsoft.com/office/drawing/2014/main" val="176218348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Previous block’s grade</a:t>
            </a:r>
            <a:endParaRPr b="0" i="1"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Overall Feedback:</a:t>
            </a:r>
          </a:p>
          <a:p>
            <a:pPr marL="0" lvl="0" indent="0" algn="just" rtl="0">
              <a:spcBef>
                <a:spcPts val="0"/>
              </a:spcBef>
              <a:spcAft>
                <a:spcPts val="0"/>
              </a:spcAft>
              <a:buNone/>
            </a:pPr>
            <a:r>
              <a:rPr lang="en-US" dirty="0"/>
              <a:t>Overall evidence is pretty good, plenty of room to be more detailed in your justifications. Work was of a high standard generally, make sure to follow all instructions.</a:t>
            </a:r>
            <a:endParaRPr lang="en-150"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interpretation / key takeaways</a:t>
            </a:r>
          </a:p>
          <a:p>
            <a:pPr marL="0" lvl="0" indent="0" algn="just" rtl="0">
              <a:spcBef>
                <a:spcPts val="800"/>
              </a:spcBef>
              <a:spcAft>
                <a:spcPts val="800"/>
              </a:spcAft>
              <a:buNone/>
            </a:pPr>
            <a:r>
              <a:rPr lang="en-US" dirty="0"/>
              <a:t>The primary lesson I've learned is the importance of starting with a concentrated focus on the evidence section. This approach proves beneficial when reaching the conclusion, as it allows me to avoid distractions. Additionally, employing grammar correction programs aids in identifying and rectifying any mistakes throughout the writing process, ensuring a polished and error-free final product.</a:t>
            </a:r>
            <a:endParaRPr lang="en-150" dirty="0"/>
          </a:p>
        </p:txBody>
      </p:sp>
      <p:sp>
        <p:nvSpPr>
          <p:cNvPr id="127" name="Google Shape;127;p16"/>
          <p:cNvSpPr txBox="1"/>
          <p:nvPr/>
        </p:nvSpPr>
        <p:spPr>
          <a:xfrm>
            <a:off x="7915620" y="74973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5.4</a:t>
            </a:r>
            <a:endParaRPr sz="3600" b="1" dirty="0">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I learned last block -										     Previous block’s grade</a:t>
            </a:r>
            <a:endParaRPr dirty="0"/>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Explore the art of Power BI for insightful data visualization, master Python integration to enhance analytics, and delve into Google Scholar for comprehensive research exploration.</a:t>
            </a:r>
          </a:p>
          <a:p>
            <a:pPr marL="0" lvl="0" indent="0" algn="just" rtl="0">
              <a:spcBef>
                <a:spcPts val="800"/>
              </a:spcBef>
              <a:spcAft>
                <a:spcPts val="0"/>
              </a:spcAft>
              <a:buNone/>
            </a:pPr>
            <a:r>
              <a:rPr lang="en" sz="1400" b="1" dirty="0"/>
              <a:t>My current level of progress</a:t>
            </a:r>
            <a:endParaRPr sz="1400" b="1" dirty="0"/>
          </a:p>
          <a:p>
            <a:pPr marL="0" lvl="0" indent="0" algn="l" rtl="0">
              <a:spcBef>
                <a:spcPts val="800"/>
              </a:spcBef>
              <a:spcAft>
                <a:spcPts val="800"/>
              </a:spcAft>
              <a:buNone/>
            </a:pPr>
            <a:r>
              <a:rPr lang="en-US" dirty="0"/>
              <a:t>Leveraging the Pandas library, I've gained a deeper grasp of Python and </a:t>
            </a:r>
            <a:r>
              <a:rPr lang="en-US" dirty="0" err="1"/>
              <a:t>Numpy</a:t>
            </a:r>
            <a:r>
              <a:rPr lang="en-US" dirty="0"/>
              <a:t>, enhancing my proficiency in writing comprehensive reports and strengthening my fundamental skills.</a:t>
            </a:r>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7" name="Google Shape;137;p17"/>
          <p:cNvSpPr txBox="1"/>
          <p:nvPr/>
        </p:nvSpPr>
        <p:spPr>
          <a:xfrm>
            <a:off x="6217920" y="3593592"/>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 b="1" dirty="0">
                <a:solidFill>
                  <a:srgbClr val="434343"/>
                </a:solidFill>
                <a:latin typeface="Roboto"/>
                <a:ea typeface="Roboto"/>
                <a:cs typeface="Roboto"/>
                <a:sym typeface="Roboto"/>
              </a:rPr>
              <a:t>Links</a:t>
            </a:r>
            <a:endParaRPr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en" sz="1000" dirty="0">
                <a:solidFill>
                  <a:srgbClr val="434343"/>
                </a:solidFill>
                <a:latin typeface="Roboto"/>
                <a:ea typeface="Roboto"/>
                <a:cs typeface="Roboto"/>
                <a:sym typeface="Roboto"/>
              </a:rPr>
              <a:t>...</a:t>
            </a:r>
            <a:endParaRPr sz="1000" dirty="0">
              <a:solidFill>
                <a:srgbClr val="434343"/>
              </a:solidFill>
              <a:latin typeface="Roboto"/>
              <a:ea typeface="Roboto"/>
              <a:cs typeface="Roboto"/>
              <a:sym typeface="Roboto"/>
            </a:endParaRPr>
          </a:p>
        </p:txBody>
      </p:sp>
      <p:sp>
        <p:nvSpPr>
          <p:cNvPr id="138" name="Google Shape;138;p17"/>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5.4</a:t>
            </a:r>
            <a:endParaRPr sz="3600" b="1"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048000" y="666750"/>
            <a:ext cx="5943550" cy="3540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r>
              <a:rPr lang="en" sz="1400" b="1" dirty="0"/>
              <a:t>Personal and professional development goals</a:t>
            </a:r>
            <a:endParaRPr sz="1400" b="1" dirty="0"/>
          </a:p>
          <a:p>
            <a:pPr marL="0" lvl="0" indent="0" algn="just" rtl="0">
              <a:spcBef>
                <a:spcPts val="800"/>
              </a:spcBef>
              <a:spcAft>
                <a:spcPts val="800"/>
              </a:spcAft>
              <a:buNone/>
            </a:pPr>
            <a:r>
              <a:rPr lang="en-US" sz="900" dirty="0"/>
              <a:t>Specific Goal:</a:t>
            </a:r>
          </a:p>
          <a:p>
            <a:pPr marL="0" lvl="0" indent="0" algn="just" rtl="0">
              <a:spcBef>
                <a:spcPts val="800"/>
              </a:spcBef>
              <a:spcAft>
                <a:spcPts val="800"/>
              </a:spcAft>
              <a:buNone/>
            </a:pPr>
            <a:r>
              <a:rPr lang="en-US" sz="900" dirty="0"/>
              <a:t>Set a specific target, like mastering a machine learning algorithm or completing a data science project, to make your goal tangible and measurable.</a:t>
            </a:r>
          </a:p>
          <a:p>
            <a:pPr marL="0" lvl="0" indent="0" algn="just" rtl="0">
              <a:spcBef>
                <a:spcPts val="800"/>
              </a:spcBef>
              <a:spcAft>
                <a:spcPts val="800"/>
              </a:spcAft>
              <a:buNone/>
            </a:pPr>
            <a:r>
              <a:rPr lang="en-US" sz="900" dirty="0"/>
              <a:t>Meaningful Connection:</a:t>
            </a:r>
          </a:p>
          <a:p>
            <a:pPr marL="0" lvl="0" indent="0" algn="just" rtl="0">
              <a:spcBef>
                <a:spcPts val="800"/>
              </a:spcBef>
              <a:spcAft>
                <a:spcPts val="800"/>
              </a:spcAft>
              <a:buNone/>
            </a:pPr>
            <a:r>
              <a:rPr lang="en-US" sz="900" dirty="0"/>
              <a:t>Connect your goal to your career aspirations or personal interests in data science, ensuring it holds personal meaning and relevance.</a:t>
            </a:r>
          </a:p>
          <a:p>
            <a:pPr marL="0" lvl="0" indent="0" algn="just" rtl="0">
              <a:spcBef>
                <a:spcPts val="800"/>
              </a:spcBef>
              <a:spcAft>
                <a:spcPts val="800"/>
              </a:spcAft>
              <a:buNone/>
            </a:pPr>
            <a:r>
              <a:rPr lang="en-US" sz="900" dirty="0"/>
              <a:t>Achievable Short-Term Steps:</a:t>
            </a:r>
          </a:p>
          <a:p>
            <a:pPr marL="0" lvl="0" indent="0" algn="just" rtl="0">
              <a:spcBef>
                <a:spcPts val="800"/>
              </a:spcBef>
              <a:spcAft>
                <a:spcPts val="800"/>
              </a:spcAft>
              <a:buNone/>
            </a:pPr>
            <a:r>
              <a:rPr lang="en-US" sz="900" dirty="0"/>
              <a:t>Break down larger data science objectives into manageable short-term goals, such as completing courses or solving specific problems weekly.</a:t>
            </a:r>
          </a:p>
          <a:p>
            <a:pPr marL="0" lvl="0" indent="0" algn="just" rtl="0">
              <a:spcBef>
                <a:spcPts val="800"/>
              </a:spcBef>
              <a:spcAft>
                <a:spcPts val="800"/>
              </a:spcAft>
              <a:buNone/>
            </a:pPr>
            <a:r>
              <a:rPr lang="en-US" sz="900" dirty="0"/>
              <a:t>Time-Bound Evaluation and Adaptation:</a:t>
            </a:r>
          </a:p>
          <a:p>
            <a:pPr marL="0" lvl="0" indent="0" algn="just" rtl="0">
              <a:spcBef>
                <a:spcPts val="800"/>
              </a:spcBef>
              <a:spcAft>
                <a:spcPts val="800"/>
              </a:spcAft>
              <a:buNone/>
            </a:pPr>
            <a:r>
              <a:rPr lang="en-US" sz="900" dirty="0"/>
              <a:t>Regularly evaluate progress against time-bound checkpoints, allowing for adjustments to stay on track and adapting goals to align with evolving interests or challenges.</a:t>
            </a:r>
            <a:endParaRPr lang="en-150" sz="900"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are my goals?</a:t>
            </a:r>
            <a:endParaRPr dirty="0"/>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extLst>
              <p:ext uri="{D42A27DB-BD31-4B8C-83A1-F6EECF244321}">
                <p14:modId xmlns:p14="http://schemas.microsoft.com/office/powerpoint/2010/main" val="28157788"/>
              </p:ext>
            </p:extLst>
          </p:nvPr>
        </p:nvGraphicFramePr>
        <p:xfrm>
          <a:off x="0" y="572700"/>
          <a:ext cx="2740000" cy="4297700"/>
        </p:xfrm>
        <a:graphic>
          <a:graphicData uri="http://schemas.openxmlformats.org/drawingml/2006/table">
            <a:tbl>
              <a:tblPr>
                <a:noFill/>
                <a:tableStyleId>{764D4AE7-FFBC-431D-9275-528F30A785D3}</a:tableStyleId>
              </a:tblPr>
              <a:tblGrid>
                <a:gridCol w="609600">
                  <a:extLst>
                    <a:ext uri="{9D8B030D-6E8A-4147-A177-3AD203B41FA5}">
                      <a16:colId xmlns:a16="http://schemas.microsoft.com/office/drawing/2014/main" val="20000"/>
                    </a:ext>
                  </a:extLst>
                </a:gridCol>
                <a:gridCol w="213040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Specific:</a:t>
                      </a:r>
                      <a:r>
                        <a:rPr lang="en" sz="600" dirty="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Meaningful:</a:t>
                      </a:r>
                      <a:r>
                        <a:rPr lang="en" sz="600" dirty="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Achievable:</a:t>
                      </a:r>
                      <a:r>
                        <a:rPr lang="en" sz="600" dirty="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Relevant:</a:t>
                      </a:r>
                      <a:r>
                        <a:rPr lang="en" sz="600" dirty="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Time-Bound:</a:t>
                      </a:r>
                      <a:r>
                        <a:rPr lang="en" sz="600" dirty="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Evaluate:</a:t>
                      </a:r>
                      <a:r>
                        <a:rPr lang="en" sz="600" dirty="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Readjust:</a:t>
                      </a:r>
                      <a:r>
                        <a:rPr lang="en" sz="600" dirty="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did you do?</a:t>
            </a:r>
            <a:endParaRPr dirty="0"/>
          </a:p>
        </p:txBody>
      </p:sp>
      <p:sp>
        <p:nvSpPr>
          <p:cNvPr id="163" name="Google Shape;163;p20"/>
          <p:cNvSpPr txBox="1">
            <a:spLocks noGrp="1"/>
          </p:cNvSpPr>
          <p:nvPr>
            <p:ph type="body" idx="2"/>
          </p:nvPr>
        </p:nvSpPr>
        <p:spPr>
          <a:xfrm>
            <a:off x="182875" y="1152697"/>
            <a:ext cx="6294126" cy="3812400"/>
          </a:xfrm>
          <a:prstGeom prst="rect">
            <a:avLst/>
          </a:prstGeom>
        </p:spPr>
        <p:txBody>
          <a:bodyPr spcFirstLastPara="1" wrap="square" lIns="91425" tIns="91425" rIns="91425" bIns="91425" anchor="t" anchorCtr="0">
            <a:noAutofit/>
          </a:bodyPr>
          <a:lstStyle/>
          <a:p>
            <a:pPr marL="199390" indent="-171450"/>
            <a:r>
              <a:rPr lang="en-US" dirty="0"/>
              <a:t>Monday – Didn’t experience any difficulties during today's task.</a:t>
            </a:r>
          </a:p>
          <a:p>
            <a:pPr marL="199390" indent="-171450"/>
            <a:endParaRPr lang="en-US" dirty="0"/>
          </a:p>
          <a:p>
            <a:pPr marL="199390" indent="-171450"/>
            <a:r>
              <a:rPr lang="en-US" dirty="0"/>
              <a:t>Tuesday – The </a:t>
            </a:r>
            <a:r>
              <a:rPr lang="en-US" dirty="0" err="1"/>
              <a:t>Datalab</a:t>
            </a:r>
            <a:r>
              <a:rPr lang="en-US" dirty="0"/>
              <a:t> was helpful; understood it well. Didn’t feel overwhelmed. I have already watched a lot of football, so I didn’t have any problem understanding the different statistics.</a:t>
            </a:r>
          </a:p>
          <a:p>
            <a:pPr marL="199390" indent="-171450"/>
            <a:endParaRPr lang="en-US" dirty="0"/>
          </a:p>
          <a:p>
            <a:pPr marL="199390" indent="-171450"/>
            <a:r>
              <a:rPr lang="en-US" dirty="0"/>
              <a:t>Wednesday – This day's tasks were kind of overwhelming, but I managed to do them all. Had a lot of enjoyment explaining every statistic.</a:t>
            </a:r>
          </a:p>
          <a:p>
            <a:pPr marL="199390" indent="-171450"/>
            <a:endParaRPr lang="en-US" dirty="0"/>
          </a:p>
          <a:p>
            <a:pPr marL="199390" indent="-171450"/>
            <a:r>
              <a:rPr lang="en-US" dirty="0"/>
              <a:t>Thursday – Had some difficulties, as everyone else, with making the files come out of the file explorer and displaying them, but finally managed to do them all.</a:t>
            </a:r>
          </a:p>
          <a:p>
            <a:pPr marL="199390" indent="-171450"/>
            <a:endParaRPr lang="en-US" dirty="0"/>
          </a:p>
          <a:p>
            <a:pPr marL="199390" indent="-171450"/>
            <a:r>
              <a:rPr lang="en-US" dirty="0"/>
              <a:t>Friday – The task was the toughest one. Cleansing and unit testing were harder than I thought.</a:t>
            </a:r>
          </a:p>
          <a:p>
            <a:pPr marL="199390" indent="-171450"/>
            <a:endParaRPr lang="en-US" dirty="0"/>
          </a:p>
          <a:p>
            <a:pPr marL="199390" indent="-171450"/>
            <a:r>
              <a:rPr lang="en-US" dirty="0"/>
              <a:t>Evidence: </a:t>
            </a:r>
            <a:r>
              <a:rPr lang="en-US" dirty="0">
                <a:hlinkClick r:id="rId3"/>
              </a:rPr>
              <a:t>Week1Day4_Numpy_Warmup_Dir_.txt</a:t>
            </a:r>
            <a:r>
              <a:rPr lang="en-US" dirty="0"/>
              <a:t> , </a:t>
            </a:r>
            <a:r>
              <a:rPr lang="en-US" dirty="0">
                <a:hlinkClick r:id="rId4"/>
              </a:rPr>
              <a:t>Week1Day4_Numpy_Warmup_Dir_232725.txt</a:t>
            </a:r>
            <a:r>
              <a:rPr lang="en-US" dirty="0"/>
              <a:t> , </a:t>
            </a:r>
            <a:r>
              <a:rPr lang="en-US" dirty="0">
                <a:hlinkClick r:id="rId5"/>
              </a:rPr>
              <a:t>Week1Day4_Numpy_Handson_studentid.ipynb</a:t>
            </a:r>
            <a:r>
              <a:rPr lang="en-US" dirty="0"/>
              <a:t> , </a:t>
            </a:r>
            <a:r>
              <a:rPr lang="en-US" dirty="0">
                <a:hlinkClick r:id="rId6"/>
              </a:rPr>
              <a:t>Week1DataLabII_Python_23725.ipynb</a:t>
            </a:r>
            <a:r>
              <a:rPr lang="en-US" dirty="0"/>
              <a:t>  </a:t>
            </a:r>
          </a:p>
          <a:p>
            <a:pPr marL="199390" indent="-171450"/>
            <a:r>
              <a:rPr lang="en-US" dirty="0"/>
              <a:t>Certificates </a:t>
            </a:r>
          </a:p>
          <a:p>
            <a:pPr marL="27940" indent="0">
              <a:buNone/>
            </a:pPr>
            <a:r>
              <a:rPr lang="en-US" dirty="0">
                <a:hlinkClick r:id="rId7"/>
              </a:rPr>
              <a:t>https://github.com/BredaUniversityADSAI/2023-24b-fai1-adsai-PetarPaskalev232725/blob/main/Certificates/certificate-%20manipulation%20with%20pandas.pdf</a:t>
            </a:r>
            <a:r>
              <a:rPr lang="en-US" dirty="0"/>
              <a:t> </a:t>
            </a:r>
          </a:p>
          <a:p>
            <a:pPr marL="27940" indent="0">
              <a:buNone/>
            </a:pPr>
            <a:endParaRPr lang="en-US" dirty="0"/>
          </a:p>
          <a:p>
            <a:pPr marL="27940" indent="0">
              <a:buNone/>
            </a:pPr>
            <a:r>
              <a:rPr lang="en-US" dirty="0">
                <a:hlinkClick r:id="rId8"/>
              </a:rPr>
              <a:t>https://github.com/BredaUniversityADSAI/2023-24b-fai1-adsai-PetarPaskalev232725/blob/main/Certificates/certificate-%20Introduction%20to%20I%20mporting%20Data%20in%20Phyton.pdf</a:t>
            </a:r>
            <a:r>
              <a:rPr lang="en-US" dirty="0"/>
              <a:t> </a:t>
            </a:r>
          </a:p>
          <a:p>
            <a:pPr marL="199390" indent="-171450"/>
            <a:endParaRPr lang="en-US"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184541D-EB82-528B-E21E-5FCB1DAAE5CE}"/>
              </a:ext>
            </a:extLst>
          </p:cNvPr>
          <p:cNvPicPr>
            <a:picLocks noChangeAspect="1"/>
          </p:cNvPicPr>
          <p:nvPr/>
        </p:nvPicPr>
        <p:blipFill>
          <a:blip r:embed="rId9"/>
          <a:stretch>
            <a:fillRect/>
          </a:stretch>
        </p:blipFill>
        <p:spPr>
          <a:xfrm>
            <a:off x="6362125" y="610920"/>
            <a:ext cx="2687087" cy="1521165"/>
          </a:xfrm>
          <a:prstGeom prst="rect">
            <a:avLst/>
          </a:prstGeom>
        </p:spPr>
      </p:pic>
      <p:pic>
        <p:nvPicPr>
          <p:cNvPr id="4" name="Picture 3">
            <a:extLst>
              <a:ext uri="{FF2B5EF4-FFF2-40B4-BE49-F238E27FC236}">
                <a16:creationId xmlns:a16="http://schemas.microsoft.com/office/drawing/2014/main" id="{20D353F0-77A8-AE62-83EA-555A9E0476B5}"/>
              </a:ext>
            </a:extLst>
          </p:cNvPr>
          <p:cNvPicPr>
            <a:picLocks noChangeAspect="1"/>
          </p:cNvPicPr>
          <p:nvPr/>
        </p:nvPicPr>
        <p:blipFill>
          <a:blip r:embed="rId10"/>
          <a:stretch>
            <a:fillRect/>
          </a:stretch>
        </p:blipFill>
        <p:spPr>
          <a:xfrm>
            <a:off x="6362125" y="2132085"/>
            <a:ext cx="2690375" cy="1521165"/>
          </a:xfrm>
          <a:prstGeom prst="rect">
            <a:avLst/>
          </a:prstGeom>
        </p:spPr>
      </p:pic>
      <p:pic>
        <p:nvPicPr>
          <p:cNvPr id="6" name="Picture 5">
            <a:extLst>
              <a:ext uri="{FF2B5EF4-FFF2-40B4-BE49-F238E27FC236}">
                <a16:creationId xmlns:a16="http://schemas.microsoft.com/office/drawing/2014/main" id="{9F8B0AE5-0BE9-D03D-1ACA-CC72287051B6}"/>
              </a:ext>
            </a:extLst>
          </p:cNvPr>
          <p:cNvPicPr>
            <a:picLocks noChangeAspect="1"/>
          </p:cNvPicPr>
          <p:nvPr/>
        </p:nvPicPr>
        <p:blipFill>
          <a:blip r:embed="rId11"/>
          <a:stretch>
            <a:fillRect/>
          </a:stretch>
        </p:blipFill>
        <p:spPr>
          <a:xfrm>
            <a:off x="6358832" y="3651600"/>
            <a:ext cx="2690380" cy="1490250"/>
          </a:xfrm>
          <a:prstGeom prst="rect">
            <a:avLst/>
          </a:prstGeom>
        </p:spPr>
      </p:pic>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1" ma:contentTypeDescription="Create a new document." ma:contentTypeScope="" ma:versionID="713ce497b2b4d71f6b5d130b802d4e8d">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b65c5356acc1011e5a91a9ea20701c21"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17BA5C64-804F-4829-8B9C-7CA5F76AA867}">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067B86F-F5BB-4BE6-9A37-0E19E53CB68B}">
  <ds:schemaRefs>
    <ds:schemaRef ds:uri="35914ba8-9e4a-4224-9594-5062124be8f1"/>
    <ds:schemaRef ds:uri="http://schemas.microsoft.com/office/2006/metadata/properties"/>
    <ds:schemaRef ds:uri="http://schemas.microsoft.com/office/2006/documentManagement/types"/>
    <ds:schemaRef ds:uri="cafc3e4c-b146-46b8-8a52-78ced9164e87"/>
    <ds:schemaRef ds:uri="http://schemas.microsoft.com/office/infopath/2007/PartnerControls"/>
    <ds:schemaRef ds:uri="http://www.w3.org/XML/1998/namespace"/>
    <ds:schemaRef ds:uri="http://purl.org/dc/dcmitype/"/>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28982</TotalTime>
  <Words>7357</Words>
  <Application>Microsoft Office PowerPoint</Application>
  <PresentationFormat>On-screen Show (16:9)</PresentationFormat>
  <Paragraphs>538</Paragraphs>
  <Slides>45</Slides>
  <Notes>45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Arial</vt:lpstr>
      <vt:lpstr>Helvetica Neue</vt:lpstr>
      <vt:lpstr>Proxima Nova</vt:lpstr>
      <vt:lpstr>Open Sans</vt:lpstr>
      <vt:lpstr>Calibri</vt:lpstr>
      <vt:lpstr>Söhne</vt:lpstr>
      <vt:lpstr>Roboto Light</vt:lpstr>
      <vt:lpstr>Roboto</vt:lpstr>
      <vt:lpstr>Roboto Thin</vt:lpstr>
      <vt:lpstr>Segoe UI</vt:lpstr>
      <vt:lpstr>Roboto,Sans-Serif</vt:lpstr>
      <vt:lpstr>BUAS Gameday</vt:lpstr>
      <vt:lpstr>«Petar Paskalev» «232725» «studentacademicproject»</vt:lpstr>
      <vt:lpstr>How To Use This Template</vt:lpstr>
      <vt:lpstr>Learning Log Structure</vt:lpstr>
      <vt:lpstr>Section A</vt:lpstr>
      <vt:lpstr>Where am I starting?</vt:lpstr>
      <vt:lpstr>What is my plan?</vt:lpstr>
      <vt:lpstr>What are my goals?</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Section C</vt:lpstr>
      <vt:lpstr>ILO 1</vt:lpstr>
      <vt:lpstr>ILO 1</vt:lpstr>
      <vt:lpstr>ILO 2</vt:lpstr>
      <vt:lpstr>ILO 2</vt:lpstr>
      <vt:lpstr>ILO 3</vt:lpstr>
      <vt:lpstr>ILO 3</vt:lpstr>
      <vt:lpstr>ILO 4</vt:lpstr>
      <vt:lpstr>ILO 4</vt:lpstr>
      <vt:lpstr>ILO 4</vt:lpstr>
      <vt:lpstr>ILO 5</vt:lpstr>
      <vt:lpstr>ILO 5</vt:lpstr>
      <vt:lpstr>ILO 6</vt:lpstr>
      <vt:lpstr>ILO 6</vt:lpstr>
      <vt:lpstr>ILO 7</vt:lpstr>
      <vt:lpstr>ILO 7</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Petar paskalev</dc:creator>
  <cp:lastModifiedBy>Paskalev, Petar (232725)</cp:lastModifiedBy>
  <cp:revision>32</cp:revision>
  <dcterms:modified xsi:type="dcterms:W3CDTF">2024-01-26T15:52:47Z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